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png>
</file>

<file path=ppt/media/image4.png>
</file>

<file path=ppt/media/image5.png>
</file>

<file path=ppt/media/image6.png>
</file>

<file path=ppt/media/media1.mp4>
</file>

<file path=ppt/media/media2.mp4>
</file>

<file path=ppt/media/media3.mp4>
</file>

<file path=ppt/media/media4.mp4>
</file>

<file path=ppt/media/media5.mp4>
</file>

<file path=ppt/media/media6.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45D8961A-F3D6-4206-AB39-98A38F63334A}" type="datetimeFigureOut">
              <a:rPr lang="tr-TR" smtClean="0"/>
              <a:t>16.05.2022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3A73EF6-6E34-4509-BCE2-607FB1FBB52A}" type="slidenum">
              <a:rPr lang="tr-TR" smtClean="0"/>
              <a:t>‹#›</a:t>
            </a:fld>
            <a:endParaRPr lang="tr-TR"/>
          </a:p>
        </p:txBody>
      </p:sp>
    </p:spTree>
    <p:extLst>
      <p:ext uri="{BB962C8B-B14F-4D97-AF65-F5344CB8AC3E}">
        <p14:creationId xmlns:p14="http://schemas.microsoft.com/office/powerpoint/2010/main" val="12018688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45D8961A-F3D6-4206-AB39-98A38F63334A}" type="datetimeFigureOut">
              <a:rPr lang="tr-TR" smtClean="0"/>
              <a:t>16.05.2022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3A73EF6-6E34-4509-BCE2-607FB1FBB52A}" type="slidenum">
              <a:rPr lang="tr-TR" smtClean="0"/>
              <a:t>‹#›</a:t>
            </a:fld>
            <a:endParaRPr lang="tr-TR"/>
          </a:p>
        </p:txBody>
      </p:sp>
    </p:spTree>
    <p:extLst>
      <p:ext uri="{BB962C8B-B14F-4D97-AF65-F5344CB8AC3E}">
        <p14:creationId xmlns:p14="http://schemas.microsoft.com/office/powerpoint/2010/main" val="6730442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45D8961A-F3D6-4206-AB39-98A38F63334A}" type="datetimeFigureOut">
              <a:rPr lang="tr-TR" smtClean="0"/>
              <a:t>16.05.2022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3A73EF6-6E34-4509-BCE2-607FB1FBB52A}" type="slidenum">
              <a:rPr lang="tr-TR" smtClean="0"/>
              <a:t>‹#›</a:t>
            </a:fld>
            <a:endParaRPr lang="tr-TR"/>
          </a:p>
        </p:txBody>
      </p:sp>
    </p:spTree>
    <p:extLst>
      <p:ext uri="{BB962C8B-B14F-4D97-AF65-F5344CB8AC3E}">
        <p14:creationId xmlns:p14="http://schemas.microsoft.com/office/powerpoint/2010/main" val="1726714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45D8961A-F3D6-4206-AB39-98A38F63334A}" type="datetimeFigureOut">
              <a:rPr lang="tr-TR" smtClean="0"/>
              <a:t>16.05.2022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3A73EF6-6E34-4509-BCE2-607FB1FBB52A}" type="slidenum">
              <a:rPr lang="tr-TR" smtClean="0"/>
              <a:t>‹#›</a:t>
            </a:fld>
            <a:endParaRPr lang="tr-TR"/>
          </a:p>
        </p:txBody>
      </p:sp>
    </p:spTree>
    <p:extLst>
      <p:ext uri="{BB962C8B-B14F-4D97-AF65-F5344CB8AC3E}">
        <p14:creationId xmlns:p14="http://schemas.microsoft.com/office/powerpoint/2010/main" val="1751672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45D8961A-F3D6-4206-AB39-98A38F63334A}" type="datetimeFigureOut">
              <a:rPr lang="tr-TR" smtClean="0"/>
              <a:t>16.05.2022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3A73EF6-6E34-4509-BCE2-607FB1FBB52A}" type="slidenum">
              <a:rPr lang="tr-TR" smtClean="0"/>
              <a:t>‹#›</a:t>
            </a:fld>
            <a:endParaRPr lang="tr-TR"/>
          </a:p>
        </p:txBody>
      </p:sp>
    </p:spTree>
    <p:extLst>
      <p:ext uri="{BB962C8B-B14F-4D97-AF65-F5344CB8AC3E}">
        <p14:creationId xmlns:p14="http://schemas.microsoft.com/office/powerpoint/2010/main" val="738588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45D8961A-F3D6-4206-AB39-98A38F63334A}" type="datetimeFigureOut">
              <a:rPr lang="tr-TR" smtClean="0"/>
              <a:t>16.05.2022</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C3A73EF6-6E34-4509-BCE2-607FB1FBB52A}" type="slidenum">
              <a:rPr lang="tr-TR" smtClean="0"/>
              <a:t>‹#›</a:t>
            </a:fld>
            <a:endParaRPr lang="tr-TR"/>
          </a:p>
        </p:txBody>
      </p:sp>
    </p:spTree>
    <p:extLst>
      <p:ext uri="{BB962C8B-B14F-4D97-AF65-F5344CB8AC3E}">
        <p14:creationId xmlns:p14="http://schemas.microsoft.com/office/powerpoint/2010/main" val="450672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45D8961A-F3D6-4206-AB39-98A38F63334A}" type="datetimeFigureOut">
              <a:rPr lang="tr-TR" smtClean="0"/>
              <a:t>16.05.2022</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C3A73EF6-6E34-4509-BCE2-607FB1FBB52A}" type="slidenum">
              <a:rPr lang="tr-TR" smtClean="0"/>
              <a:t>‹#›</a:t>
            </a:fld>
            <a:endParaRPr lang="tr-TR"/>
          </a:p>
        </p:txBody>
      </p:sp>
    </p:spTree>
    <p:extLst>
      <p:ext uri="{BB962C8B-B14F-4D97-AF65-F5344CB8AC3E}">
        <p14:creationId xmlns:p14="http://schemas.microsoft.com/office/powerpoint/2010/main" val="3307493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45D8961A-F3D6-4206-AB39-98A38F63334A}" type="datetimeFigureOut">
              <a:rPr lang="tr-TR" smtClean="0"/>
              <a:t>16.05.2022</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C3A73EF6-6E34-4509-BCE2-607FB1FBB52A}" type="slidenum">
              <a:rPr lang="tr-TR" smtClean="0"/>
              <a:t>‹#›</a:t>
            </a:fld>
            <a:endParaRPr lang="tr-TR"/>
          </a:p>
        </p:txBody>
      </p:sp>
    </p:spTree>
    <p:extLst>
      <p:ext uri="{BB962C8B-B14F-4D97-AF65-F5344CB8AC3E}">
        <p14:creationId xmlns:p14="http://schemas.microsoft.com/office/powerpoint/2010/main" val="2815559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45D8961A-F3D6-4206-AB39-98A38F63334A}" type="datetimeFigureOut">
              <a:rPr lang="tr-TR" smtClean="0"/>
              <a:t>16.05.2022</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C3A73EF6-6E34-4509-BCE2-607FB1FBB52A}" type="slidenum">
              <a:rPr lang="tr-TR" smtClean="0"/>
              <a:t>‹#›</a:t>
            </a:fld>
            <a:endParaRPr lang="tr-TR"/>
          </a:p>
        </p:txBody>
      </p:sp>
    </p:spTree>
    <p:extLst>
      <p:ext uri="{BB962C8B-B14F-4D97-AF65-F5344CB8AC3E}">
        <p14:creationId xmlns:p14="http://schemas.microsoft.com/office/powerpoint/2010/main" val="2310987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45D8961A-F3D6-4206-AB39-98A38F63334A}" type="datetimeFigureOut">
              <a:rPr lang="tr-TR" smtClean="0"/>
              <a:t>16.05.2022</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C3A73EF6-6E34-4509-BCE2-607FB1FBB52A}" type="slidenum">
              <a:rPr lang="tr-TR" smtClean="0"/>
              <a:t>‹#›</a:t>
            </a:fld>
            <a:endParaRPr lang="tr-TR"/>
          </a:p>
        </p:txBody>
      </p:sp>
    </p:spTree>
    <p:extLst>
      <p:ext uri="{BB962C8B-B14F-4D97-AF65-F5344CB8AC3E}">
        <p14:creationId xmlns:p14="http://schemas.microsoft.com/office/powerpoint/2010/main" val="3052543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45D8961A-F3D6-4206-AB39-98A38F63334A}" type="datetimeFigureOut">
              <a:rPr lang="tr-TR" smtClean="0"/>
              <a:t>16.05.2022</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C3A73EF6-6E34-4509-BCE2-607FB1FBB52A}" type="slidenum">
              <a:rPr lang="tr-TR" smtClean="0"/>
              <a:t>‹#›</a:t>
            </a:fld>
            <a:endParaRPr lang="tr-TR"/>
          </a:p>
        </p:txBody>
      </p:sp>
    </p:spTree>
    <p:extLst>
      <p:ext uri="{BB962C8B-B14F-4D97-AF65-F5344CB8AC3E}">
        <p14:creationId xmlns:p14="http://schemas.microsoft.com/office/powerpoint/2010/main" val="2057532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D8961A-F3D6-4206-AB39-98A38F63334A}" type="datetimeFigureOut">
              <a:rPr lang="tr-TR" smtClean="0"/>
              <a:t>16.05.2022</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A73EF6-6E34-4509-BCE2-607FB1FBB52A}" type="slidenum">
              <a:rPr lang="tr-TR" smtClean="0"/>
              <a:t>‹#›</a:t>
            </a:fld>
            <a:endParaRPr lang="tr-TR"/>
          </a:p>
        </p:txBody>
      </p:sp>
    </p:spTree>
    <p:extLst>
      <p:ext uri="{BB962C8B-B14F-4D97-AF65-F5344CB8AC3E}">
        <p14:creationId xmlns:p14="http://schemas.microsoft.com/office/powerpoint/2010/main" val="842204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23" y="-33033"/>
            <a:ext cx="12250723" cy="5830350"/>
          </a:xfrm>
          <a:prstGeom prst="rect">
            <a:avLst/>
          </a:prstGeom>
        </p:spPr>
      </p:pic>
      <p:sp>
        <p:nvSpPr>
          <p:cNvPr id="7" name="Metin kutusu 6"/>
          <p:cNvSpPr txBox="1"/>
          <p:nvPr/>
        </p:nvSpPr>
        <p:spPr>
          <a:xfrm>
            <a:off x="3514987" y="5797317"/>
            <a:ext cx="5813571" cy="584775"/>
          </a:xfrm>
          <a:prstGeom prst="rect">
            <a:avLst/>
          </a:prstGeom>
          <a:noFill/>
        </p:spPr>
        <p:txBody>
          <a:bodyPr wrap="square" rtlCol="0">
            <a:spAutoFit/>
          </a:bodyPr>
          <a:lstStyle/>
          <a:p>
            <a:r>
              <a:rPr lang="tr-TR" sz="3200" dirty="0" err="1" smtClean="0"/>
              <a:t>Sagopa</a:t>
            </a:r>
            <a:r>
              <a:rPr lang="tr-TR" sz="3200" dirty="0" smtClean="0"/>
              <a:t> </a:t>
            </a:r>
            <a:r>
              <a:rPr lang="tr-TR" sz="3200" dirty="0" err="1" smtClean="0"/>
              <a:t>Kajmer</a:t>
            </a:r>
            <a:r>
              <a:rPr lang="tr-TR" sz="3200" dirty="0" smtClean="0"/>
              <a:t> (Yunus Özyavuz)</a:t>
            </a:r>
            <a:endParaRPr lang="tr-TR" sz="3200" dirty="0"/>
          </a:p>
        </p:txBody>
      </p:sp>
    </p:spTree>
    <p:extLst>
      <p:ext uri="{BB962C8B-B14F-4D97-AF65-F5344CB8AC3E}">
        <p14:creationId xmlns:p14="http://schemas.microsoft.com/office/powerpoint/2010/main" val="407842364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860075"/>
            <a:ext cx="10515600" cy="1325563"/>
          </a:xfrm>
        </p:spPr>
        <p:txBody>
          <a:bodyPr>
            <a:normAutofit fontScale="90000"/>
          </a:bodyPr>
          <a:lstStyle/>
          <a:p>
            <a:r>
              <a:rPr lang="tr-TR" dirty="0"/>
              <a:t>Ödülleri ve adaylıkları</a:t>
            </a:r>
            <a:br>
              <a:rPr lang="tr-TR" dirty="0"/>
            </a:br>
            <a:r>
              <a:rPr lang="tr-TR" dirty="0"/>
              <a:t/>
            </a:r>
            <a:br>
              <a:rPr lang="tr-TR" dirty="0"/>
            </a:br>
            <a:endParaRPr lang="tr-TR" dirty="0"/>
          </a:p>
        </p:txBody>
      </p:sp>
      <p:sp>
        <p:nvSpPr>
          <p:cNvPr id="3" name="İçerik Yer Tutucusu 2"/>
          <p:cNvSpPr>
            <a:spLocks noGrp="1"/>
          </p:cNvSpPr>
          <p:nvPr>
            <p:ph idx="1"/>
          </p:nvPr>
        </p:nvSpPr>
        <p:spPr>
          <a:xfrm>
            <a:off x="838200" y="1522856"/>
            <a:ext cx="10515600" cy="4351338"/>
          </a:xfrm>
        </p:spPr>
        <p:txBody>
          <a:bodyPr/>
          <a:lstStyle/>
          <a:p>
            <a:r>
              <a:rPr lang="tr-TR" dirty="0"/>
              <a:t>2006'da düzenlenen 12. Kral TV Video Müzik Ödülleri'nde "Vasiyet" adlı şarkı </a:t>
            </a:r>
            <a:r>
              <a:rPr lang="tr-TR" dirty="0" err="1"/>
              <a:t>klibi</a:t>
            </a:r>
            <a:r>
              <a:rPr lang="tr-TR" dirty="0"/>
              <a:t> En İyi Video Klip ödülünü kazandı. MTV Türkiye tarafından 6 Kasım 2008'de düzenlenen Avrupa Müzik </a:t>
            </a:r>
            <a:r>
              <a:rPr lang="tr-TR" dirty="0" err="1"/>
              <a:t>Ödüleri'nde</a:t>
            </a:r>
            <a:r>
              <a:rPr lang="tr-TR" dirty="0"/>
              <a:t> Türkiye'de yılın en iyisi olmaya aday gösterildi</a:t>
            </a:r>
            <a:r>
              <a:rPr lang="tr-TR" dirty="0" smtClean="0"/>
              <a:t>.</a:t>
            </a:r>
            <a:r>
              <a:rPr lang="tr-TR" dirty="0"/>
              <a:t> Kolera ile 2. düet albümü olan </a:t>
            </a:r>
            <a:r>
              <a:rPr lang="tr-TR" i="1" dirty="0"/>
              <a:t>Bendeki Sen</a:t>
            </a:r>
            <a:r>
              <a:rPr lang="tr-TR" dirty="0"/>
              <a:t> 2011'de düzenlenen TRT Müzik Ödülleri'nde "Yılın Albümü" kategorisine aday gösterildi.</a:t>
            </a:r>
          </a:p>
        </p:txBody>
      </p:sp>
    </p:spTree>
    <p:extLst>
      <p:ext uri="{BB962C8B-B14F-4D97-AF65-F5344CB8AC3E}">
        <p14:creationId xmlns:p14="http://schemas.microsoft.com/office/powerpoint/2010/main" val="20838347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eza-Sagopa Kajmer-Neyim var Ki www.Rapindir.biz">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04594" y="1354822"/>
            <a:ext cx="5603845" cy="2881618"/>
          </a:xfrm>
          <a:prstGeom prst="rect">
            <a:avLst/>
          </a:prstGeom>
        </p:spPr>
      </p:pic>
      <p:sp>
        <p:nvSpPr>
          <p:cNvPr id="7" name="Metin kutusu 6"/>
          <p:cNvSpPr txBox="1"/>
          <p:nvPr/>
        </p:nvSpPr>
        <p:spPr>
          <a:xfrm>
            <a:off x="3045204" y="4546833"/>
            <a:ext cx="6954473" cy="1077218"/>
          </a:xfrm>
          <a:prstGeom prst="rect">
            <a:avLst/>
          </a:prstGeom>
          <a:noFill/>
        </p:spPr>
        <p:txBody>
          <a:bodyPr wrap="square" rtlCol="0">
            <a:spAutoFit/>
          </a:bodyPr>
          <a:lstStyle/>
          <a:p>
            <a:r>
              <a:rPr lang="tr-TR" sz="3200" dirty="0"/>
              <a:t>Ceza-</a:t>
            </a:r>
            <a:r>
              <a:rPr lang="tr-TR" sz="3200" dirty="0" err="1"/>
              <a:t>Sagopa</a:t>
            </a:r>
            <a:r>
              <a:rPr lang="tr-TR" sz="3200" dirty="0"/>
              <a:t> </a:t>
            </a:r>
            <a:r>
              <a:rPr lang="tr-TR" sz="3200" dirty="0" err="1"/>
              <a:t>Kajmer</a:t>
            </a:r>
            <a:r>
              <a:rPr lang="tr-TR" sz="3200" dirty="0"/>
              <a:t>-Neyim var Ki </a:t>
            </a:r>
          </a:p>
          <a:p>
            <a:r>
              <a:rPr lang="tr-TR" sz="3200" dirty="0"/>
              <a:t>2004</a:t>
            </a:r>
          </a:p>
        </p:txBody>
      </p:sp>
    </p:spTree>
    <p:extLst>
      <p:ext uri="{BB962C8B-B14F-4D97-AF65-F5344CB8AC3E}">
        <p14:creationId xmlns:p14="http://schemas.microsoft.com/office/powerpoint/2010/main" val="41689705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agopa Kajmer - Sertlik Kanında Var Hayatın (Official 4K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70770" y="648049"/>
            <a:ext cx="8134350" cy="4572000"/>
          </a:xfrm>
          <a:prstGeom prst="rect">
            <a:avLst/>
          </a:prstGeom>
        </p:spPr>
      </p:pic>
      <p:sp>
        <p:nvSpPr>
          <p:cNvPr id="5" name="Metin kutusu 4"/>
          <p:cNvSpPr txBox="1"/>
          <p:nvPr/>
        </p:nvSpPr>
        <p:spPr>
          <a:xfrm>
            <a:off x="2097248" y="5385732"/>
            <a:ext cx="8162488" cy="1354217"/>
          </a:xfrm>
          <a:prstGeom prst="rect">
            <a:avLst/>
          </a:prstGeom>
          <a:noFill/>
        </p:spPr>
        <p:txBody>
          <a:bodyPr wrap="square" rtlCol="0">
            <a:spAutoFit/>
          </a:bodyPr>
          <a:lstStyle/>
          <a:p>
            <a:r>
              <a:rPr lang="tr-TR" sz="3200" dirty="0" err="1"/>
              <a:t>Sagopa</a:t>
            </a:r>
            <a:r>
              <a:rPr lang="tr-TR" sz="3200" dirty="0"/>
              <a:t> </a:t>
            </a:r>
            <a:r>
              <a:rPr lang="tr-TR" sz="3200" dirty="0" err="1"/>
              <a:t>Kajmer</a:t>
            </a:r>
            <a:r>
              <a:rPr lang="tr-TR" sz="3200" dirty="0"/>
              <a:t> - Sertlik Kanında Var </a:t>
            </a:r>
            <a:r>
              <a:rPr lang="tr-TR" sz="3200" dirty="0" smtClean="0"/>
              <a:t>Hayatın</a:t>
            </a:r>
          </a:p>
          <a:p>
            <a:r>
              <a:rPr lang="tr-TR" sz="3200" dirty="0" smtClean="0"/>
              <a:t>2017</a:t>
            </a:r>
            <a:endParaRPr lang="tr-TR" sz="3200" dirty="0"/>
          </a:p>
          <a:p>
            <a:endParaRPr lang="tr-TR" dirty="0"/>
          </a:p>
        </p:txBody>
      </p:sp>
    </p:spTree>
    <p:extLst>
      <p:ext uri="{BB962C8B-B14F-4D97-AF65-F5344CB8AC3E}">
        <p14:creationId xmlns:p14="http://schemas.microsoft.com/office/powerpoint/2010/main" val="37146868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agopa Kajmer 2008 Gölge Haramiler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26778" y="1353774"/>
            <a:ext cx="4572000" cy="3429000"/>
          </a:xfrm>
          <a:prstGeom prst="rect">
            <a:avLst/>
          </a:prstGeom>
        </p:spPr>
      </p:pic>
      <p:sp>
        <p:nvSpPr>
          <p:cNvPr id="5" name="Metin kutusu 4"/>
          <p:cNvSpPr txBox="1"/>
          <p:nvPr/>
        </p:nvSpPr>
        <p:spPr>
          <a:xfrm>
            <a:off x="3833769" y="5016617"/>
            <a:ext cx="4597167" cy="2123658"/>
          </a:xfrm>
          <a:prstGeom prst="rect">
            <a:avLst/>
          </a:prstGeom>
          <a:noFill/>
        </p:spPr>
        <p:txBody>
          <a:bodyPr wrap="square" rtlCol="0">
            <a:spAutoFit/>
          </a:bodyPr>
          <a:lstStyle/>
          <a:p>
            <a:r>
              <a:rPr lang="tr-TR" sz="3200" dirty="0" err="1"/>
              <a:t>Sagopa</a:t>
            </a:r>
            <a:r>
              <a:rPr lang="tr-TR" sz="3200" dirty="0"/>
              <a:t> </a:t>
            </a:r>
            <a:r>
              <a:rPr lang="tr-TR" sz="3200" dirty="0" err="1" smtClean="0"/>
              <a:t>Kajmer</a:t>
            </a:r>
            <a:r>
              <a:rPr lang="tr-TR" sz="3200" dirty="0"/>
              <a:t>-</a:t>
            </a:r>
            <a:r>
              <a:rPr lang="tr-TR" sz="3200" dirty="0" smtClean="0"/>
              <a:t>Gölge Haramileri</a:t>
            </a:r>
          </a:p>
          <a:p>
            <a:r>
              <a:rPr lang="tr-TR" sz="3200" dirty="0" smtClean="0"/>
              <a:t>2008</a:t>
            </a:r>
            <a:endParaRPr lang="tr-TR" sz="3200" dirty="0"/>
          </a:p>
          <a:p>
            <a:r>
              <a:rPr lang="tr-TR" dirty="0"/>
              <a:t> </a:t>
            </a:r>
          </a:p>
          <a:p>
            <a:endParaRPr lang="tr-TR" dirty="0"/>
          </a:p>
        </p:txBody>
      </p:sp>
    </p:spTree>
    <p:extLst>
      <p:ext uri="{BB962C8B-B14F-4D97-AF65-F5344CB8AC3E}">
        <p14:creationId xmlns:p14="http://schemas.microsoft.com/office/powerpoint/2010/main" val="37055214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agopa Kajmer - Avutsun Bahaneler (Official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8000" y="1714500"/>
            <a:ext cx="6096000" cy="3429000"/>
          </a:xfrm>
          <a:prstGeom prst="rect">
            <a:avLst/>
          </a:prstGeom>
        </p:spPr>
      </p:pic>
      <p:sp>
        <p:nvSpPr>
          <p:cNvPr id="5" name="Metin kutusu 4"/>
          <p:cNvSpPr txBox="1"/>
          <p:nvPr/>
        </p:nvSpPr>
        <p:spPr>
          <a:xfrm>
            <a:off x="3061982" y="5352176"/>
            <a:ext cx="6753137" cy="1354217"/>
          </a:xfrm>
          <a:prstGeom prst="rect">
            <a:avLst/>
          </a:prstGeom>
          <a:noFill/>
        </p:spPr>
        <p:txBody>
          <a:bodyPr wrap="square" rtlCol="0">
            <a:spAutoFit/>
          </a:bodyPr>
          <a:lstStyle/>
          <a:p>
            <a:r>
              <a:rPr lang="tr-TR" sz="3200" dirty="0" err="1"/>
              <a:t>Sagopa</a:t>
            </a:r>
            <a:r>
              <a:rPr lang="tr-TR" sz="3200" dirty="0"/>
              <a:t> </a:t>
            </a:r>
            <a:r>
              <a:rPr lang="tr-TR" sz="3200" dirty="0" err="1"/>
              <a:t>Kajmer</a:t>
            </a:r>
            <a:r>
              <a:rPr lang="tr-TR" sz="3200" dirty="0"/>
              <a:t> - Avutsun </a:t>
            </a:r>
            <a:r>
              <a:rPr lang="tr-TR" sz="3200" dirty="0" smtClean="0"/>
              <a:t>Bahaneler</a:t>
            </a:r>
          </a:p>
          <a:p>
            <a:r>
              <a:rPr lang="tr-TR" sz="3200" dirty="0" smtClean="0"/>
              <a:t>2019</a:t>
            </a:r>
            <a:r>
              <a:rPr lang="tr-TR" sz="3200" dirty="0"/>
              <a:t> </a:t>
            </a:r>
          </a:p>
          <a:p>
            <a:endParaRPr lang="tr-TR" dirty="0"/>
          </a:p>
        </p:txBody>
      </p:sp>
    </p:spTree>
    <p:extLst>
      <p:ext uri="{BB962C8B-B14F-4D97-AF65-F5344CB8AC3E}">
        <p14:creationId xmlns:p14="http://schemas.microsoft.com/office/powerpoint/2010/main" val="2317257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aliba - Sagopa Kajmer [Official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8000" y="1714500"/>
            <a:ext cx="6096000" cy="3429000"/>
          </a:xfrm>
          <a:prstGeom prst="rect">
            <a:avLst/>
          </a:prstGeom>
        </p:spPr>
      </p:pic>
      <p:sp>
        <p:nvSpPr>
          <p:cNvPr id="5" name="Metin kutusu 4"/>
          <p:cNvSpPr txBox="1"/>
          <p:nvPr/>
        </p:nvSpPr>
        <p:spPr>
          <a:xfrm>
            <a:off x="3048000" y="5318620"/>
            <a:ext cx="6476301" cy="1354217"/>
          </a:xfrm>
          <a:prstGeom prst="rect">
            <a:avLst/>
          </a:prstGeom>
          <a:noFill/>
        </p:spPr>
        <p:txBody>
          <a:bodyPr wrap="square" rtlCol="0">
            <a:spAutoFit/>
          </a:bodyPr>
          <a:lstStyle/>
          <a:p>
            <a:r>
              <a:rPr lang="tr-TR" sz="3200" dirty="0" err="1" smtClean="0"/>
              <a:t>Sagopa</a:t>
            </a:r>
            <a:r>
              <a:rPr lang="tr-TR" sz="3200" dirty="0" smtClean="0"/>
              <a:t> </a:t>
            </a:r>
            <a:r>
              <a:rPr lang="tr-TR" sz="3200" dirty="0" err="1" smtClean="0"/>
              <a:t>Kajmer</a:t>
            </a:r>
            <a:r>
              <a:rPr lang="tr-TR" sz="3200" dirty="0" smtClean="0"/>
              <a:t>-Galiba</a:t>
            </a:r>
          </a:p>
          <a:p>
            <a:r>
              <a:rPr lang="tr-TR" sz="3200" dirty="0"/>
              <a:t>2011</a:t>
            </a:r>
            <a:r>
              <a:rPr lang="tr-TR" sz="3200" dirty="0" smtClean="0"/>
              <a:t>  </a:t>
            </a:r>
            <a:endParaRPr lang="tr-TR" sz="3200" dirty="0"/>
          </a:p>
          <a:p>
            <a:endParaRPr lang="tr-TR" dirty="0"/>
          </a:p>
        </p:txBody>
      </p:sp>
    </p:spTree>
    <p:extLst>
      <p:ext uri="{BB962C8B-B14F-4D97-AF65-F5344CB8AC3E}">
        <p14:creationId xmlns:p14="http://schemas.microsoft.com/office/powerpoint/2010/main" val="13768927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Sagopa</a:t>
            </a:r>
            <a:r>
              <a:rPr lang="tr-TR" dirty="0" smtClean="0"/>
              <a:t> kimdir?</a:t>
            </a:r>
            <a:endParaRPr lang="tr-TR" dirty="0"/>
          </a:p>
        </p:txBody>
      </p:sp>
      <p:sp>
        <p:nvSpPr>
          <p:cNvPr id="3" name="İçerik Yer Tutucusu 2"/>
          <p:cNvSpPr>
            <a:spLocks noGrp="1"/>
          </p:cNvSpPr>
          <p:nvPr>
            <p:ph idx="1"/>
          </p:nvPr>
        </p:nvSpPr>
        <p:spPr/>
        <p:txBody>
          <a:bodyPr>
            <a:normAutofit fontScale="70000" lnSpcReduction="20000"/>
          </a:bodyPr>
          <a:lstStyle/>
          <a:p>
            <a:r>
              <a:rPr lang="tr-TR" dirty="0"/>
              <a:t>Yunus Özyavuz, 17 Ağustos 1978'de Samsun'da doğdu. İlköğretim, ortaöğretim ve lise eğitimini Samsun'da tamamladı. Samsun'da yerel bir radyoda </a:t>
            </a:r>
            <a:r>
              <a:rPr lang="tr-TR" dirty="0" err="1"/>
              <a:t>DJ'lik</a:t>
            </a:r>
            <a:r>
              <a:rPr lang="tr-TR" dirty="0"/>
              <a:t> yaparak işe başladı. Daha sonra üniversite eğitimi için İstanbul'a geldi ve İstanbul Üniversitesi Edebiyat Fakültesi, Fars Dili ve Edebiyatı bölümünü bitirerek mezun oldu.</a:t>
            </a:r>
          </a:p>
          <a:p>
            <a:r>
              <a:rPr lang="tr-TR" dirty="0"/>
              <a:t>1998’de </a:t>
            </a:r>
            <a:r>
              <a:rPr lang="tr-TR" dirty="0" err="1"/>
              <a:t>Kuvvetmira</a:t>
            </a:r>
            <a:r>
              <a:rPr lang="tr-TR" dirty="0"/>
              <a:t> adlı rap grubunu kurdu ve grupta Silahsız Kuvvet adıyla yer aldı. Türk rap sanatçılarının 1999 yılında çıkardığı rap albümü olan </a:t>
            </a:r>
            <a:r>
              <a:rPr lang="tr-TR" i="1" dirty="0"/>
              <a:t>Yeraltı Operasyonu</a:t>
            </a:r>
            <a:r>
              <a:rPr lang="tr-TR" dirty="0"/>
              <a:t>'nda yer aldı. Başta Silahsız Kuvvet mahlasını </a:t>
            </a:r>
            <a:r>
              <a:rPr lang="tr-TR" dirty="0" smtClean="0"/>
              <a:t>kullanan </a:t>
            </a:r>
            <a:r>
              <a:rPr lang="tr-TR" dirty="0"/>
              <a:t>sanatçı, sonraları </a:t>
            </a:r>
            <a:r>
              <a:rPr lang="tr-TR" dirty="0" err="1"/>
              <a:t>Sagopa</a:t>
            </a:r>
            <a:r>
              <a:rPr lang="tr-TR" dirty="0"/>
              <a:t> </a:t>
            </a:r>
            <a:r>
              <a:rPr lang="tr-TR" dirty="0" err="1"/>
              <a:t>Kajmer</a:t>
            </a:r>
            <a:r>
              <a:rPr lang="tr-TR" dirty="0"/>
              <a:t> ismini kullanmaya başladı ve </a:t>
            </a:r>
            <a:r>
              <a:rPr lang="tr-TR" i="1" dirty="0" err="1"/>
              <a:t>Sagopa</a:t>
            </a:r>
            <a:r>
              <a:rPr lang="tr-TR" i="1" dirty="0"/>
              <a:t> </a:t>
            </a:r>
            <a:r>
              <a:rPr lang="tr-TR" i="1" dirty="0" err="1"/>
              <a:t>Kajmer</a:t>
            </a:r>
            <a:r>
              <a:rPr lang="tr-TR" dirty="0"/>
              <a:t> isimli bir albüm çıkardı. Bu albümden sonra </a:t>
            </a:r>
            <a:r>
              <a:rPr lang="tr-TR" i="1" dirty="0"/>
              <a:t>On </a:t>
            </a:r>
            <a:r>
              <a:rPr lang="tr-TR" i="1" dirty="0" err="1"/>
              <a:t>Kurşun</a:t>
            </a:r>
            <a:r>
              <a:rPr lang="tr-TR" dirty="0" err="1"/>
              <a:t>'u</a:t>
            </a:r>
            <a:r>
              <a:rPr lang="tr-TR" dirty="0"/>
              <a:t>, 2004'te de </a:t>
            </a:r>
            <a:r>
              <a:rPr lang="tr-TR" i="1" dirty="0"/>
              <a:t>Bir </a:t>
            </a:r>
            <a:r>
              <a:rPr lang="tr-TR" i="1" dirty="0" smtClean="0"/>
              <a:t>Pesimistin </a:t>
            </a:r>
            <a:r>
              <a:rPr lang="tr-TR" i="1" dirty="0" err="1"/>
              <a:t>Gözyaşları</a:t>
            </a:r>
            <a:r>
              <a:rPr lang="tr-TR" dirty="0" err="1"/>
              <a:t>'nı</a:t>
            </a:r>
            <a:r>
              <a:rPr lang="tr-TR" dirty="0"/>
              <a:t> piyasaya sürdü. </a:t>
            </a:r>
            <a:r>
              <a:rPr lang="tr-TR" i="1" dirty="0"/>
              <a:t>G.O.R.A.</a:t>
            </a:r>
            <a:r>
              <a:rPr lang="tr-TR" dirty="0"/>
              <a:t> filminin müziklerini yaptı. 2005'te </a:t>
            </a:r>
            <a:r>
              <a:rPr lang="tr-TR" i="1" dirty="0" err="1"/>
              <a:t>Romantizma</a:t>
            </a:r>
            <a:r>
              <a:rPr lang="tr-TR" dirty="0"/>
              <a:t> albümünü çıkardı. 11 Ağustos 2005'te kendi plak şirketi </a:t>
            </a:r>
            <a:r>
              <a:rPr lang="tr-TR" dirty="0" err="1"/>
              <a:t>Melankolia</a:t>
            </a:r>
            <a:r>
              <a:rPr lang="tr-TR" dirty="0"/>
              <a:t> Müzik'i kurdu. 27 Haziran 2006'da </a:t>
            </a:r>
            <a:r>
              <a:rPr lang="tr-TR" dirty="0" err="1"/>
              <a:t>Melankolia</a:t>
            </a:r>
            <a:r>
              <a:rPr lang="tr-TR" dirty="0"/>
              <a:t> Müzik etiketiyle </a:t>
            </a:r>
            <a:r>
              <a:rPr lang="tr-TR" i="1" dirty="0"/>
              <a:t>Kafile</a:t>
            </a:r>
            <a:r>
              <a:rPr lang="tr-TR" dirty="0"/>
              <a:t> isimli bir derleme albüm yayımladı. 1 Ağustos 2006'da Esen Güler (Kolera) ile evlendi. 2007'de Kolera ile </a:t>
            </a:r>
            <a:r>
              <a:rPr lang="tr-TR" i="1" dirty="0"/>
              <a:t>İkimizi Anlatan Bir Şey</a:t>
            </a:r>
            <a:r>
              <a:rPr lang="tr-TR" dirty="0"/>
              <a:t> isimli bir düet albümü yayımladı. 2008'de </a:t>
            </a:r>
            <a:r>
              <a:rPr lang="tr-TR" i="1" dirty="0"/>
              <a:t>Kötü İnsanları Tanıma Senesi</a:t>
            </a:r>
            <a:r>
              <a:rPr lang="tr-TR" dirty="0"/>
              <a:t> adlı bir solo albümü, 2009'da </a:t>
            </a:r>
            <a:r>
              <a:rPr lang="tr-TR" i="1" dirty="0"/>
              <a:t>Şarkı Koleksiyoncusu</a:t>
            </a:r>
            <a:r>
              <a:rPr lang="tr-TR" dirty="0"/>
              <a:t>, 2010'da Kolera ile 2. düet albümü olan </a:t>
            </a:r>
            <a:r>
              <a:rPr lang="tr-TR" i="1" dirty="0"/>
              <a:t>Bendeki Sen</a:t>
            </a:r>
            <a:r>
              <a:rPr lang="tr-TR" dirty="0"/>
              <a:t>'i, 2011'de </a:t>
            </a:r>
            <a:r>
              <a:rPr lang="tr-TR" i="1" dirty="0"/>
              <a:t>Saydam </a:t>
            </a:r>
            <a:r>
              <a:rPr lang="tr-TR" i="1" dirty="0" err="1"/>
              <a:t>Odalar</a:t>
            </a:r>
            <a:r>
              <a:rPr lang="tr-TR" dirty="0" err="1"/>
              <a:t>'ı</a:t>
            </a:r>
            <a:r>
              <a:rPr lang="tr-TR" dirty="0"/>
              <a:t>, 2013'te </a:t>
            </a:r>
            <a:r>
              <a:rPr lang="tr-TR" i="1" dirty="0"/>
              <a:t>Kalp Hastası</a:t>
            </a:r>
            <a:r>
              <a:rPr lang="tr-TR" dirty="0"/>
              <a:t>, 2017'de </a:t>
            </a:r>
            <a:r>
              <a:rPr lang="tr-TR" i="1" dirty="0"/>
              <a:t>Ahmak Islatan</a:t>
            </a:r>
            <a:r>
              <a:rPr lang="tr-TR" dirty="0"/>
              <a:t> albümünü, 2019'da </a:t>
            </a:r>
            <a:r>
              <a:rPr lang="tr-TR" i="1" dirty="0" err="1"/>
              <a:t>Sarkastik</a:t>
            </a:r>
            <a:r>
              <a:rPr lang="tr-TR" i="1" dirty="0"/>
              <a:t> EP</a:t>
            </a:r>
            <a:r>
              <a:rPr lang="tr-TR" dirty="0"/>
              <a:t> albümünü yayımladı. 12 Haziran 2020'de ise </a:t>
            </a:r>
            <a:r>
              <a:rPr lang="tr-TR" dirty="0" err="1"/>
              <a:t>rapçi</a:t>
            </a:r>
            <a:r>
              <a:rPr lang="tr-TR" dirty="0"/>
              <a:t> Patron ile "Siyah" teklisini yayımladı. 17 Temmuz 2020'de Faruk Sabancı ile "Bu Sen Değilsin" teklisini yayınladı. Ayrıca 17 Ağustos 2020 doğum gününde kuzeni Gökhan Özyavuz ile 5 parçadan oluşan </a:t>
            </a:r>
            <a:r>
              <a:rPr lang="tr-TR" i="1" dirty="0"/>
              <a:t>Yunus EP</a:t>
            </a:r>
            <a:r>
              <a:rPr lang="tr-TR" dirty="0"/>
              <a:t> albümünü yayımladı.</a:t>
            </a:r>
          </a:p>
          <a:p>
            <a:endParaRPr lang="tr-TR" dirty="0"/>
          </a:p>
        </p:txBody>
      </p:sp>
    </p:spTree>
    <p:extLst>
      <p:ext uri="{BB962C8B-B14F-4D97-AF65-F5344CB8AC3E}">
        <p14:creationId xmlns:p14="http://schemas.microsoft.com/office/powerpoint/2010/main" val="8681319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a:t>Kariyeri</a:t>
            </a:r>
            <a:br>
              <a:rPr lang="tr-TR" dirty="0"/>
            </a:br>
            <a:endParaRPr lang="tr-TR" dirty="0"/>
          </a:p>
        </p:txBody>
      </p:sp>
      <p:sp>
        <p:nvSpPr>
          <p:cNvPr id="3" name="İçerik Yer Tutucusu 2"/>
          <p:cNvSpPr>
            <a:spLocks noGrp="1"/>
          </p:cNvSpPr>
          <p:nvPr>
            <p:ph idx="1"/>
          </p:nvPr>
        </p:nvSpPr>
        <p:spPr>
          <a:xfrm>
            <a:off x="838200" y="2298582"/>
            <a:ext cx="10515600" cy="4351338"/>
          </a:xfrm>
        </p:spPr>
        <p:txBody>
          <a:bodyPr>
            <a:normAutofit fontScale="85000" lnSpcReduction="10000"/>
          </a:bodyPr>
          <a:lstStyle/>
          <a:p>
            <a:r>
              <a:rPr lang="tr-TR" b="1" dirty="0"/>
              <a:t>1978-2002: İlk yılları ve kariyerinin </a:t>
            </a:r>
            <a:r>
              <a:rPr lang="tr-TR" b="1" dirty="0" smtClean="0"/>
              <a:t>başlangıcı</a:t>
            </a:r>
            <a:endParaRPr lang="tr-TR" b="1" dirty="0"/>
          </a:p>
          <a:p>
            <a:r>
              <a:rPr lang="tr-TR" dirty="0"/>
              <a:t>Yunus Özyavuz, 17 </a:t>
            </a:r>
            <a:r>
              <a:rPr lang="tr-TR" dirty="0" smtClean="0"/>
              <a:t>Ağustos</a:t>
            </a:r>
            <a:r>
              <a:rPr lang="tr-TR" baseline="30000" dirty="0"/>
              <a:t> </a:t>
            </a:r>
            <a:r>
              <a:rPr lang="tr-TR" dirty="0" smtClean="0"/>
              <a:t>1978'de</a:t>
            </a:r>
            <a:r>
              <a:rPr lang="tr-TR" baseline="30000" dirty="0" smtClean="0"/>
              <a:t> </a:t>
            </a:r>
            <a:r>
              <a:rPr lang="tr-TR" dirty="0" smtClean="0"/>
              <a:t>Samsun'da </a:t>
            </a:r>
            <a:r>
              <a:rPr lang="tr-TR" dirty="0"/>
              <a:t>doğdu. İlkokul ve liseyi Samsun'da tamamladı</a:t>
            </a:r>
            <a:r>
              <a:rPr lang="tr-TR" dirty="0" smtClean="0"/>
              <a:t>.</a:t>
            </a:r>
            <a:r>
              <a:rPr lang="tr-TR" baseline="30000" dirty="0" smtClean="0"/>
              <a:t> </a:t>
            </a:r>
            <a:r>
              <a:rPr lang="tr-TR" dirty="0" smtClean="0"/>
              <a:t>Kendi </a:t>
            </a:r>
            <a:r>
              <a:rPr lang="tr-TR" dirty="0"/>
              <a:t>deyimiyle annesinden zenci müzikleri, babasından ise İtalyan müzikleri dinleyerek müzikle </a:t>
            </a:r>
            <a:r>
              <a:rPr lang="tr-TR" dirty="0" err="1" smtClean="0"/>
              <a:t>tanıştı.Müzik</a:t>
            </a:r>
            <a:r>
              <a:rPr lang="tr-TR" dirty="0" smtClean="0"/>
              <a:t> </a:t>
            </a:r>
            <a:r>
              <a:rPr lang="tr-TR" dirty="0"/>
              <a:t>yaşamına memleketi Samsun'da yerel bir radyoda </a:t>
            </a:r>
            <a:r>
              <a:rPr lang="tr-TR" dirty="0" err="1"/>
              <a:t>DJ'lik</a:t>
            </a:r>
            <a:r>
              <a:rPr lang="tr-TR" dirty="0"/>
              <a:t> yaparak başladı. O sırada </a:t>
            </a:r>
            <a:r>
              <a:rPr lang="tr-TR" dirty="0" err="1"/>
              <a:t>Dj</a:t>
            </a:r>
            <a:r>
              <a:rPr lang="tr-TR" dirty="0"/>
              <a:t> </a:t>
            </a:r>
            <a:r>
              <a:rPr lang="tr-TR" dirty="0" err="1"/>
              <a:t>Rapper</a:t>
            </a:r>
            <a:r>
              <a:rPr lang="tr-TR" dirty="0"/>
              <a:t> M.C. (</a:t>
            </a:r>
            <a:r>
              <a:rPr lang="tr-TR" dirty="0" err="1"/>
              <a:t>Dj</a:t>
            </a:r>
            <a:r>
              <a:rPr lang="tr-TR" dirty="0"/>
              <a:t> </a:t>
            </a:r>
            <a:r>
              <a:rPr lang="tr-TR" dirty="0" err="1"/>
              <a:t>Rapper</a:t>
            </a:r>
            <a:r>
              <a:rPr lang="tr-TR" dirty="0"/>
              <a:t> </a:t>
            </a:r>
            <a:r>
              <a:rPr lang="tr-TR" dirty="0" err="1"/>
              <a:t>Mic</a:t>
            </a:r>
            <a:r>
              <a:rPr lang="tr-TR" dirty="0"/>
              <a:t> </a:t>
            </a:r>
            <a:r>
              <a:rPr lang="tr-TR" dirty="0" err="1"/>
              <a:t>Check</a:t>
            </a:r>
            <a:r>
              <a:rPr lang="tr-TR" dirty="0"/>
              <a:t>) mahlasını kullandı</a:t>
            </a:r>
            <a:r>
              <a:rPr lang="tr-TR" dirty="0" smtClean="0"/>
              <a:t>.</a:t>
            </a:r>
            <a:r>
              <a:rPr lang="tr-TR" baseline="30000" dirty="0" smtClean="0"/>
              <a:t> </a:t>
            </a:r>
            <a:r>
              <a:rPr lang="tr-TR" dirty="0"/>
              <a:t> 1997'de üniversite eğitimi için İstanbul'a geldi, </a:t>
            </a:r>
            <a:r>
              <a:rPr lang="tr-TR" dirty="0" smtClean="0"/>
              <a:t>İstanbul Üniversitesinde</a:t>
            </a:r>
            <a:r>
              <a:rPr lang="tr-TR" dirty="0"/>
              <a:t> Fars Dili ve Edebiyatı </a:t>
            </a:r>
            <a:r>
              <a:rPr lang="tr-TR" dirty="0" err="1"/>
              <a:t>bölümününde</a:t>
            </a:r>
            <a:r>
              <a:rPr lang="tr-TR" dirty="0"/>
              <a:t> </a:t>
            </a:r>
            <a:r>
              <a:rPr lang="tr-TR" dirty="0" smtClean="0"/>
              <a:t>okudu</a:t>
            </a:r>
            <a:r>
              <a:rPr lang="tr-TR" dirty="0"/>
              <a:t> ve 4 yıl sonra mezun oldu</a:t>
            </a:r>
            <a:r>
              <a:rPr lang="tr-TR" dirty="0" smtClean="0"/>
              <a:t>.</a:t>
            </a:r>
            <a:r>
              <a:rPr lang="tr-TR" baseline="30000" dirty="0" smtClean="0"/>
              <a:t> </a:t>
            </a:r>
            <a:r>
              <a:rPr lang="tr-TR" dirty="0"/>
              <a:t> 1998'de </a:t>
            </a:r>
            <a:r>
              <a:rPr lang="tr-TR" dirty="0" err="1"/>
              <a:t>Kuvvetmira</a:t>
            </a:r>
            <a:r>
              <a:rPr lang="tr-TR" dirty="0"/>
              <a:t> </a:t>
            </a:r>
            <a:r>
              <a:rPr lang="tr-TR" i="1" dirty="0"/>
              <a:t>rap</a:t>
            </a:r>
            <a:r>
              <a:rPr lang="tr-TR" dirty="0"/>
              <a:t> grubunu kurdu</a:t>
            </a:r>
            <a:r>
              <a:rPr lang="tr-TR" dirty="0" smtClean="0"/>
              <a:t>.</a:t>
            </a:r>
            <a:r>
              <a:rPr lang="tr-TR" dirty="0"/>
              <a:t> 1999'da </a:t>
            </a:r>
            <a:r>
              <a:rPr lang="tr-TR" i="1" dirty="0"/>
              <a:t>Yeraltı Operasyonu</a:t>
            </a:r>
            <a:r>
              <a:rPr lang="tr-TR" dirty="0"/>
              <a:t>'nda Silahsız Kuvvet adıyla yer aldı</a:t>
            </a:r>
            <a:r>
              <a:rPr lang="tr-TR" dirty="0" smtClean="0"/>
              <a:t>.</a:t>
            </a:r>
            <a:r>
              <a:rPr lang="tr-TR" dirty="0"/>
              <a:t> Yine aynı tarihte ilk </a:t>
            </a:r>
            <a:r>
              <a:rPr lang="tr-TR" dirty="0" err="1"/>
              <a:t>EP'si</a:t>
            </a:r>
            <a:r>
              <a:rPr lang="tr-TR" dirty="0"/>
              <a:t> </a:t>
            </a:r>
            <a:r>
              <a:rPr lang="tr-TR" i="1" dirty="0"/>
              <a:t>Pesimist EP 1</a:t>
            </a:r>
            <a:r>
              <a:rPr lang="tr-TR" dirty="0"/>
              <a:t>'i yayımladı</a:t>
            </a:r>
            <a:r>
              <a:rPr lang="tr-TR" dirty="0" smtClean="0"/>
              <a:t>.</a:t>
            </a:r>
            <a:r>
              <a:rPr lang="tr-TR" dirty="0"/>
              <a:t> 2000'de Ceza ile birlikte </a:t>
            </a:r>
            <a:r>
              <a:rPr lang="tr-TR" i="1" dirty="0"/>
              <a:t>Toplama Kampı</a:t>
            </a:r>
            <a:r>
              <a:rPr lang="tr-TR" dirty="0"/>
              <a:t>'nı yayımladı. 2001'de </a:t>
            </a:r>
            <a:r>
              <a:rPr lang="tr-TR" i="1" dirty="0"/>
              <a:t>Sözlerim </a:t>
            </a:r>
            <a:r>
              <a:rPr lang="tr-TR" i="1" dirty="0" err="1"/>
              <a:t>Silahım</a:t>
            </a:r>
            <a:r>
              <a:rPr lang="tr-TR" dirty="0" err="1"/>
              <a:t>'ı</a:t>
            </a:r>
            <a:r>
              <a:rPr lang="tr-TR" dirty="0"/>
              <a:t> </a:t>
            </a:r>
            <a:r>
              <a:rPr lang="tr-TR" dirty="0" smtClean="0"/>
              <a:t>yayımladı.2002'de</a:t>
            </a:r>
            <a:r>
              <a:rPr lang="tr-TR" dirty="0"/>
              <a:t> </a:t>
            </a:r>
            <a:r>
              <a:rPr lang="tr-TR" i="1" dirty="0"/>
              <a:t>İhtiyar Heyeti</a:t>
            </a:r>
            <a:r>
              <a:rPr lang="tr-TR" dirty="0"/>
              <a:t>'ni çıkardı</a:t>
            </a:r>
            <a:r>
              <a:rPr lang="tr-TR" dirty="0" smtClean="0"/>
              <a:t>.</a:t>
            </a:r>
            <a:r>
              <a:rPr lang="tr-TR" baseline="30000" dirty="0" smtClean="0"/>
              <a:t> </a:t>
            </a:r>
            <a:r>
              <a:rPr lang="tr-TR" dirty="0"/>
              <a:t> Yine aynı tarihte Ceza'nın </a:t>
            </a:r>
            <a:r>
              <a:rPr lang="tr-TR" i="1" dirty="0" err="1"/>
              <a:t>Med</a:t>
            </a:r>
            <a:r>
              <a:rPr lang="tr-TR" i="1" dirty="0"/>
              <a:t> Cezir</a:t>
            </a:r>
            <a:r>
              <a:rPr lang="tr-TR" dirty="0"/>
              <a:t> albümünün yapımcılığını yaptı</a:t>
            </a:r>
            <a:r>
              <a:rPr lang="tr-TR" dirty="0" smtClean="0"/>
              <a:t>.</a:t>
            </a:r>
            <a:r>
              <a:rPr lang="tr-TR" baseline="30000" dirty="0" smtClean="0"/>
              <a:t> </a:t>
            </a:r>
            <a:r>
              <a:rPr lang="tr-TR" dirty="0"/>
              <a:t> Aynı yıl </a:t>
            </a:r>
            <a:r>
              <a:rPr lang="tr-TR" dirty="0" err="1"/>
              <a:t>Sagopa</a:t>
            </a:r>
            <a:r>
              <a:rPr lang="tr-TR" dirty="0"/>
              <a:t> </a:t>
            </a:r>
            <a:r>
              <a:rPr lang="tr-TR" dirty="0" err="1"/>
              <a:t>Kajmer</a:t>
            </a:r>
            <a:r>
              <a:rPr lang="tr-TR" dirty="0"/>
              <a:t>  Aynı yıl internet üzerinden </a:t>
            </a:r>
            <a:r>
              <a:rPr lang="tr-TR" i="1" dirty="0"/>
              <a:t>Pesimist EP 2</a:t>
            </a:r>
            <a:r>
              <a:rPr lang="tr-TR" dirty="0"/>
              <a:t>'yi yayımladı.</a:t>
            </a:r>
          </a:p>
          <a:p>
            <a:endParaRPr lang="tr-TR" dirty="0"/>
          </a:p>
        </p:txBody>
      </p:sp>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1761" y="0"/>
            <a:ext cx="4390239" cy="2692866"/>
          </a:xfrm>
          <a:prstGeom prst="rect">
            <a:avLst/>
          </a:prstGeom>
        </p:spPr>
      </p:pic>
    </p:spTree>
    <p:extLst>
      <p:ext uri="{BB962C8B-B14F-4D97-AF65-F5344CB8AC3E}">
        <p14:creationId xmlns:p14="http://schemas.microsoft.com/office/powerpoint/2010/main" val="9729322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771088" y="432950"/>
            <a:ext cx="10515600" cy="1325563"/>
          </a:xfrm>
        </p:spPr>
        <p:txBody>
          <a:bodyPr>
            <a:normAutofit fontScale="90000"/>
          </a:bodyPr>
          <a:lstStyle/>
          <a:p>
            <a:r>
              <a:rPr lang="tr-TR" sz="4000" b="1" dirty="0"/>
              <a:t>2003-2009: </a:t>
            </a:r>
            <a:r>
              <a:rPr lang="tr-TR" sz="4000" b="1" i="1" dirty="0"/>
              <a:t>Bir Pesimistin Gözyaşları</a:t>
            </a:r>
            <a:r>
              <a:rPr lang="tr-TR" sz="4000" b="1" dirty="0"/>
              <a:t>, </a:t>
            </a:r>
            <a:r>
              <a:rPr lang="tr-TR" sz="4000" b="1" i="1" dirty="0" err="1"/>
              <a:t>Romantizma</a:t>
            </a:r>
            <a:r>
              <a:rPr lang="tr-TR" sz="4000" b="1" dirty="0"/>
              <a:t>, </a:t>
            </a:r>
            <a:r>
              <a:rPr lang="tr-TR" sz="4000" b="1" i="1" dirty="0"/>
              <a:t>İkimizi Anlatan Bir Şey</a:t>
            </a:r>
            <a:r>
              <a:rPr lang="tr-TR" sz="4000" b="1" dirty="0"/>
              <a:t> ve </a:t>
            </a:r>
            <a:r>
              <a:rPr lang="tr-TR" sz="4000" b="1" i="1" dirty="0"/>
              <a:t>Kötü İnsanları Tanıma Senesi</a:t>
            </a:r>
            <a:r>
              <a:rPr lang="tr-TR" b="1" dirty="0"/>
              <a:t/>
            </a:r>
            <a:br>
              <a:rPr lang="tr-TR" b="1" dirty="0"/>
            </a:br>
            <a:endParaRPr lang="tr-TR" dirty="0"/>
          </a:p>
        </p:txBody>
      </p:sp>
      <p:sp>
        <p:nvSpPr>
          <p:cNvPr id="3" name="İçerik Yer Tutucusu 2"/>
          <p:cNvSpPr>
            <a:spLocks noGrp="1"/>
          </p:cNvSpPr>
          <p:nvPr>
            <p:ph idx="1"/>
          </p:nvPr>
        </p:nvSpPr>
        <p:spPr>
          <a:xfrm>
            <a:off x="771088" y="1523621"/>
            <a:ext cx="10515600" cy="4818456"/>
          </a:xfrm>
        </p:spPr>
        <p:txBody>
          <a:bodyPr>
            <a:normAutofit fontScale="70000" lnSpcReduction="20000"/>
          </a:bodyPr>
          <a:lstStyle/>
          <a:p>
            <a:r>
              <a:rPr lang="tr-TR" dirty="0"/>
              <a:t>2004'te </a:t>
            </a:r>
            <a:r>
              <a:rPr lang="tr-TR" i="1" dirty="0" smtClean="0"/>
              <a:t>Radikal</a:t>
            </a:r>
            <a:r>
              <a:rPr lang="tr-TR" dirty="0" smtClean="0"/>
              <a:t> gazetesine </a:t>
            </a:r>
            <a:r>
              <a:rPr lang="tr-TR" dirty="0"/>
              <a:t>verdiği röportajda 7 yıl boyunca kullandığı Silahsız Kuvvet mahlasını bırakıp </a:t>
            </a:r>
            <a:r>
              <a:rPr lang="tr-TR" dirty="0" err="1"/>
              <a:t>Sagopa</a:t>
            </a:r>
            <a:r>
              <a:rPr lang="tr-TR" dirty="0"/>
              <a:t> </a:t>
            </a:r>
            <a:r>
              <a:rPr lang="tr-TR" dirty="0" err="1"/>
              <a:t>Kajmer</a:t>
            </a:r>
            <a:r>
              <a:rPr lang="tr-TR" dirty="0"/>
              <a:t> olarak devam edeceğini söyledi</a:t>
            </a:r>
            <a:r>
              <a:rPr lang="tr-TR" dirty="0" smtClean="0"/>
              <a:t>.</a:t>
            </a:r>
            <a:r>
              <a:rPr lang="tr-TR" dirty="0"/>
              <a:t> Aynı tarihte </a:t>
            </a:r>
            <a:r>
              <a:rPr lang="tr-TR" i="1" dirty="0" err="1"/>
              <a:t>Rapstar</a:t>
            </a:r>
            <a:r>
              <a:rPr lang="tr-TR" dirty="0"/>
              <a:t> albümünün prodüktörlüğünü yaptı</a:t>
            </a:r>
            <a:r>
              <a:rPr lang="tr-TR" dirty="0" smtClean="0"/>
              <a:t>.</a:t>
            </a:r>
            <a:r>
              <a:rPr lang="tr-TR" dirty="0"/>
              <a:t> 5 Mart 2004'te </a:t>
            </a:r>
            <a:r>
              <a:rPr lang="tr-TR" dirty="0" err="1"/>
              <a:t>Hammer</a:t>
            </a:r>
            <a:r>
              <a:rPr lang="tr-TR" dirty="0"/>
              <a:t> Müzik etiketiyle </a:t>
            </a:r>
            <a:r>
              <a:rPr lang="tr-TR" i="1" dirty="0"/>
              <a:t>Bir Pesimistin Gözyaşları</a:t>
            </a:r>
            <a:r>
              <a:rPr lang="tr-TR" dirty="0"/>
              <a:t> adlı bir albüm çıkardı</a:t>
            </a:r>
            <a:r>
              <a:rPr lang="tr-TR" dirty="0" smtClean="0"/>
              <a:t>.</a:t>
            </a:r>
            <a:r>
              <a:rPr lang="tr-TR" dirty="0"/>
              <a:t> Dr. </a:t>
            </a:r>
            <a:r>
              <a:rPr lang="tr-TR" dirty="0" err="1"/>
              <a:t>Fuchs'un</a:t>
            </a:r>
            <a:r>
              <a:rPr lang="tr-TR" dirty="0"/>
              <a:t> 2004'te yayımlanan </a:t>
            </a:r>
            <a:r>
              <a:rPr lang="tr-TR" i="1" dirty="0"/>
              <a:t>Huzur N </a:t>
            </a:r>
            <a:r>
              <a:rPr lang="tr-TR" i="1" dirty="0" err="1"/>
              <a:t>Darem</a:t>
            </a:r>
            <a:r>
              <a:rPr lang="tr-TR" dirty="0"/>
              <a:t> albümünün yapımcılığını yaptı</a:t>
            </a:r>
            <a:r>
              <a:rPr lang="tr-TR" dirty="0" smtClean="0"/>
              <a:t>.</a:t>
            </a:r>
            <a:r>
              <a:rPr lang="tr-TR" dirty="0"/>
              <a:t> Daha sonra Cem Yılmaz'ın </a:t>
            </a:r>
            <a:r>
              <a:rPr lang="tr-TR" i="1" dirty="0"/>
              <a:t>G.O.R.A.</a:t>
            </a:r>
            <a:r>
              <a:rPr lang="tr-TR" dirty="0"/>
              <a:t> filmi için de müzikler </a:t>
            </a:r>
            <a:r>
              <a:rPr lang="tr-TR" dirty="0" smtClean="0"/>
              <a:t>hazırladı</a:t>
            </a:r>
            <a:r>
              <a:rPr lang="tr-TR" dirty="0"/>
              <a:t> ve "Al 1'de </a:t>
            </a:r>
            <a:r>
              <a:rPr lang="tr-TR" dirty="0" err="1"/>
              <a:t>Burdan</a:t>
            </a:r>
            <a:r>
              <a:rPr lang="tr-TR" dirty="0"/>
              <a:t> Yak" şarkısının </a:t>
            </a:r>
            <a:r>
              <a:rPr lang="tr-TR" dirty="0" err="1"/>
              <a:t>klibinde</a:t>
            </a:r>
            <a:r>
              <a:rPr lang="tr-TR" dirty="0"/>
              <a:t> Cem Yılmaz ile birlikte oynadı</a:t>
            </a:r>
            <a:r>
              <a:rPr lang="tr-TR" dirty="0" smtClean="0"/>
              <a:t>.</a:t>
            </a:r>
            <a:r>
              <a:rPr lang="tr-TR" dirty="0"/>
              <a:t> 20 Ağustos 2005'te İrem </a:t>
            </a:r>
            <a:r>
              <a:rPr lang="tr-TR" dirty="0" err="1"/>
              <a:t>Records</a:t>
            </a:r>
            <a:r>
              <a:rPr lang="tr-TR" dirty="0"/>
              <a:t> etiketiyle </a:t>
            </a:r>
            <a:r>
              <a:rPr lang="tr-TR" i="1" dirty="0" err="1"/>
              <a:t>Romantizma</a:t>
            </a:r>
            <a:r>
              <a:rPr lang="tr-TR" dirty="0"/>
              <a:t> isimli bir albüm </a:t>
            </a:r>
            <a:r>
              <a:rPr lang="tr-TR" dirty="0" smtClean="0"/>
              <a:t>çıkardı</a:t>
            </a:r>
            <a:r>
              <a:rPr lang="tr-TR" dirty="0"/>
              <a:t> ve albümdeki "Vasiyet" adlı şarkıyı </a:t>
            </a:r>
            <a:r>
              <a:rPr lang="tr-TR" dirty="0" err="1"/>
              <a:t>kliplendirdi</a:t>
            </a:r>
            <a:r>
              <a:rPr lang="tr-TR" dirty="0"/>
              <a:t>. "Vasiyet" adlı klip, 2006'da düzenlenen 12. Kral TV Video Müzik Ödülleri'nden En İyi Video Klip ödülünü kazandı</a:t>
            </a:r>
            <a:r>
              <a:rPr lang="tr-TR" dirty="0" smtClean="0"/>
              <a:t>.</a:t>
            </a:r>
            <a:r>
              <a:rPr lang="tr-TR" dirty="0"/>
              <a:t> Yine aynı tarihte </a:t>
            </a:r>
            <a:r>
              <a:rPr lang="tr-TR" i="1" dirty="0"/>
              <a:t>Pesimist EP 3</a:t>
            </a:r>
            <a:r>
              <a:rPr lang="tr-TR" dirty="0"/>
              <a:t>'ü yayımladı. </a:t>
            </a:r>
            <a:r>
              <a:rPr lang="tr-TR" dirty="0" err="1"/>
              <a:t>Sagopa</a:t>
            </a:r>
            <a:r>
              <a:rPr lang="tr-TR" dirty="0"/>
              <a:t> </a:t>
            </a:r>
            <a:r>
              <a:rPr lang="tr-TR" dirty="0" err="1"/>
              <a:t>Kajmer</a:t>
            </a:r>
            <a:r>
              <a:rPr lang="tr-TR" dirty="0"/>
              <a:t>, hem albümlerini kendi plak şirketinden çıkartmak hem de yeni yeteneklere kapı açmak amacıyla 11 Ağustos 2005'te Kolera ile birlikte </a:t>
            </a:r>
            <a:r>
              <a:rPr lang="tr-TR" dirty="0" err="1"/>
              <a:t>Melankolia</a:t>
            </a:r>
            <a:r>
              <a:rPr lang="tr-TR" dirty="0"/>
              <a:t> Müzik isimli müzik şirketini </a:t>
            </a:r>
            <a:r>
              <a:rPr lang="tr-TR" dirty="0" smtClean="0"/>
              <a:t>kurdu.</a:t>
            </a:r>
            <a:r>
              <a:rPr lang="tr-TR" dirty="0"/>
              <a:t> </a:t>
            </a:r>
            <a:r>
              <a:rPr lang="tr-TR" dirty="0" err="1"/>
              <a:t>Sagopa</a:t>
            </a:r>
            <a:r>
              <a:rPr lang="tr-TR" dirty="0"/>
              <a:t> </a:t>
            </a:r>
            <a:r>
              <a:rPr lang="tr-TR" dirty="0" err="1"/>
              <a:t>Kajmer</a:t>
            </a:r>
            <a:r>
              <a:rPr lang="tr-TR" dirty="0"/>
              <a:t>, </a:t>
            </a:r>
            <a:r>
              <a:rPr lang="tr-TR" dirty="0" err="1"/>
              <a:t>Kuvvetmira'da</a:t>
            </a:r>
            <a:r>
              <a:rPr lang="tr-TR" dirty="0"/>
              <a:t> yer alan diğer rap sanatçıları ile birlikte 27 Haziran 2006'da </a:t>
            </a:r>
            <a:r>
              <a:rPr lang="tr-TR" dirty="0" err="1"/>
              <a:t>Melankolia</a:t>
            </a:r>
            <a:r>
              <a:rPr lang="tr-TR" dirty="0"/>
              <a:t> Müzik etiketiyle </a:t>
            </a:r>
            <a:r>
              <a:rPr lang="tr-TR" i="1" dirty="0"/>
              <a:t>Kafile</a:t>
            </a:r>
            <a:r>
              <a:rPr lang="tr-TR" dirty="0"/>
              <a:t> albümünü çıkardı ve albümün prodüktörlüğünü yaptı. 18 Mayıs 2006'da </a:t>
            </a:r>
            <a:r>
              <a:rPr lang="tr-TR" i="1" dirty="0"/>
              <a:t>Pesimist EP 4 - Kurşun Asker</a:t>
            </a:r>
            <a:r>
              <a:rPr lang="tr-TR" dirty="0"/>
              <a:t>'i </a:t>
            </a:r>
            <a:r>
              <a:rPr lang="tr-TR" dirty="0" smtClean="0"/>
              <a:t>yayımladı.</a:t>
            </a:r>
            <a:endParaRPr lang="tr-TR" baseline="30000" dirty="0"/>
          </a:p>
          <a:p>
            <a:r>
              <a:rPr lang="tr-TR" dirty="0" smtClean="0"/>
              <a:t>26 </a:t>
            </a:r>
            <a:r>
              <a:rPr lang="tr-TR" dirty="0"/>
              <a:t>Nisan 2007'de Kolera ile düet albümleri olan </a:t>
            </a:r>
            <a:r>
              <a:rPr lang="tr-TR" i="1" dirty="0"/>
              <a:t>İkimizi Anlatan Bir </a:t>
            </a:r>
            <a:r>
              <a:rPr lang="tr-TR" i="1" dirty="0" err="1"/>
              <a:t>Şey</a:t>
            </a:r>
            <a:r>
              <a:rPr lang="tr-TR" dirty="0" err="1"/>
              <a:t>'i</a:t>
            </a:r>
            <a:r>
              <a:rPr lang="tr-TR" dirty="0"/>
              <a:t> dinleyicilerine sundu. 2008'de ilk solo albümü </a:t>
            </a:r>
            <a:r>
              <a:rPr lang="tr-TR" i="1" dirty="0"/>
              <a:t>Kötü İnsanları Tanıma </a:t>
            </a:r>
            <a:r>
              <a:rPr lang="tr-TR" i="1" dirty="0" err="1"/>
              <a:t>Senesi</a:t>
            </a:r>
            <a:r>
              <a:rPr lang="tr-TR" dirty="0" err="1"/>
              <a:t>'ni</a:t>
            </a:r>
            <a:r>
              <a:rPr lang="tr-TR" dirty="0"/>
              <a:t> piyasaya sürdü ve albümde yer alan "Ben Hüsrana Komşuyum" ve "Düşersem Yanarım" adlı parçaları </a:t>
            </a:r>
            <a:r>
              <a:rPr lang="tr-TR" dirty="0" smtClean="0"/>
              <a:t>kliplendirdi.6 </a:t>
            </a:r>
            <a:r>
              <a:rPr lang="tr-TR" dirty="0"/>
              <a:t>Mayıs 2008'de ise Kolera ile birlikte düet yaptığı "Bu Şarkıyı Zevk İçin Yaptık" adlı bir </a:t>
            </a:r>
            <a:r>
              <a:rPr lang="tr-TR" dirty="0" err="1"/>
              <a:t>single</a:t>
            </a:r>
            <a:r>
              <a:rPr lang="tr-TR" dirty="0"/>
              <a:t> </a:t>
            </a:r>
            <a:r>
              <a:rPr lang="tr-TR" dirty="0" smtClean="0"/>
              <a:t>yayımladı.27 </a:t>
            </a:r>
            <a:r>
              <a:rPr lang="tr-TR" dirty="0"/>
              <a:t>Aralık 2008'de </a:t>
            </a:r>
            <a:r>
              <a:rPr lang="tr-TR" i="1" dirty="0"/>
              <a:t>Pesimist EP 5 - Kör Cerrah</a:t>
            </a:r>
            <a:r>
              <a:rPr lang="tr-TR" dirty="0"/>
              <a:t>'ı kendi resmî sitesi üzerinden </a:t>
            </a:r>
            <a:r>
              <a:rPr lang="tr-TR" dirty="0" smtClean="0"/>
              <a:t>yayımladı.19 </a:t>
            </a:r>
            <a:r>
              <a:rPr lang="tr-TR" dirty="0"/>
              <a:t>Şubat 2009'da </a:t>
            </a:r>
            <a:r>
              <a:rPr lang="tr-TR" i="1" dirty="0"/>
              <a:t>Şarkı Koleksiyoncusu</a:t>
            </a:r>
            <a:r>
              <a:rPr lang="tr-TR" dirty="0"/>
              <a:t> albümünü </a:t>
            </a:r>
            <a:r>
              <a:rPr lang="tr-TR" dirty="0" smtClean="0"/>
              <a:t>yayımladı.1 </a:t>
            </a:r>
            <a:r>
              <a:rPr lang="tr-TR" dirty="0"/>
              <a:t>Nisan 2009'da "Beslenme Çantam" adlı bir </a:t>
            </a:r>
            <a:r>
              <a:rPr lang="tr-TR" dirty="0" err="1"/>
              <a:t>single</a:t>
            </a:r>
            <a:r>
              <a:rPr lang="tr-TR" dirty="0"/>
              <a:t> yayımladı ve şarkıda Kolera ile düet yaptı</a:t>
            </a:r>
            <a:r>
              <a:rPr lang="tr-TR" dirty="0" smtClean="0"/>
              <a:t>.</a:t>
            </a:r>
            <a:r>
              <a:rPr lang="tr-TR" dirty="0"/>
              <a:t> 18 Temmuz 2009'da "Hain" (Kolera ile düet) adlı </a:t>
            </a:r>
            <a:r>
              <a:rPr lang="tr-TR" dirty="0" err="1"/>
              <a:t>single</a:t>
            </a:r>
            <a:r>
              <a:rPr lang="tr-TR" dirty="0"/>
              <a:t> yayımladı</a:t>
            </a:r>
            <a:r>
              <a:rPr lang="tr-TR" dirty="0" smtClean="0"/>
              <a:t>.</a:t>
            </a:r>
            <a:endParaRPr lang="tr-TR" dirty="0"/>
          </a:p>
          <a:p>
            <a:endParaRPr lang="tr-TR" dirty="0"/>
          </a:p>
        </p:txBody>
      </p:sp>
    </p:spTree>
    <p:extLst>
      <p:ext uri="{BB962C8B-B14F-4D97-AF65-F5344CB8AC3E}">
        <p14:creationId xmlns:p14="http://schemas.microsoft.com/office/powerpoint/2010/main" val="404235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normAutofit fontScale="90000"/>
          </a:bodyPr>
          <a:lstStyle/>
          <a:p>
            <a:r>
              <a:rPr lang="tr-TR" b="1" dirty="0"/>
              <a:t>2010-günümüz: </a:t>
            </a:r>
            <a:r>
              <a:rPr lang="tr-TR" b="1" i="1" dirty="0"/>
              <a:t>Bendeki Sen</a:t>
            </a:r>
            <a:r>
              <a:rPr lang="tr-TR" b="1" dirty="0"/>
              <a:t>, </a:t>
            </a:r>
            <a:r>
              <a:rPr lang="tr-TR" b="1" i="1" dirty="0"/>
              <a:t>Saydam Odalar</a:t>
            </a:r>
            <a:r>
              <a:rPr lang="tr-TR" b="1" dirty="0"/>
              <a:t> ve </a:t>
            </a:r>
            <a:r>
              <a:rPr lang="tr-TR" b="1" i="1" dirty="0"/>
              <a:t>Kalp Hastası</a:t>
            </a:r>
            <a:r>
              <a:rPr lang="tr-TR" b="1" dirty="0"/>
              <a:t/>
            </a:r>
            <a:br>
              <a:rPr lang="tr-TR" b="1" dirty="0"/>
            </a:br>
            <a:endParaRPr lang="tr-TR" dirty="0"/>
          </a:p>
        </p:txBody>
      </p:sp>
      <p:sp>
        <p:nvSpPr>
          <p:cNvPr id="3" name="İçerik Yer Tutucusu 2"/>
          <p:cNvSpPr>
            <a:spLocks noGrp="1"/>
          </p:cNvSpPr>
          <p:nvPr>
            <p:ph idx="1"/>
          </p:nvPr>
        </p:nvSpPr>
        <p:spPr/>
        <p:txBody>
          <a:bodyPr>
            <a:normAutofit fontScale="70000" lnSpcReduction="20000"/>
          </a:bodyPr>
          <a:lstStyle/>
          <a:p>
            <a:r>
              <a:rPr lang="tr-TR" dirty="0"/>
              <a:t>2010'da Kolera ile birlikte 2. düet albümü </a:t>
            </a:r>
            <a:r>
              <a:rPr lang="tr-TR" i="1" dirty="0"/>
              <a:t>Bendeki Sen</a:t>
            </a:r>
            <a:r>
              <a:rPr lang="tr-TR" dirty="0"/>
              <a:t>'i yayımladı</a:t>
            </a:r>
            <a:r>
              <a:rPr lang="tr-TR" dirty="0" smtClean="0"/>
              <a:t>.</a:t>
            </a:r>
            <a:r>
              <a:rPr lang="tr-TR" baseline="30000" dirty="0" smtClean="0"/>
              <a:t> </a:t>
            </a:r>
            <a:r>
              <a:rPr lang="tr-TR" dirty="0"/>
              <a:t> </a:t>
            </a:r>
            <a:r>
              <a:rPr lang="tr-TR" i="1" dirty="0"/>
              <a:t>Bendeki Sen</a:t>
            </a:r>
            <a:r>
              <a:rPr lang="tr-TR" dirty="0"/>
              <a:t> ilk kez düzenlenen TRT Müzik Ödülleri'nde halkın oylarıyla belirlenen "Yılın Albümü" kategorisine aday gösterildi</a:t>
            </a:r>
            <a:r>
              <a:rPr lang="tr-TR" dirty="0" smtClean="0"/>
              <a:t>.</a:t>
            </a:r>
            <a:r>
              <a:rPr lang="tr-TR" dirty="0"/>
              <a:t> Ayrıca yine 2010'da yayımlanan </a:t>
            </a:r>
            <a:r>
              <a:rPr lang="tr-TR" i="1" dirty="0"/>
              <a:t>Kafile 2</a:t>
            </a:r>
            <a:r>
              <a:rPr lang="tr-TR" dirty="0"/>
              <a:t>'nin yapımcılığını yaptı</a:t>
            </a:r>
            <a:r>
              <a:rPr lang="tr-TR" dirty="0" smtClean="0"/>
              <a:t>.</a:t>
            </a:r>
            <a:r>
              <a:rPr lang="tr-TR" dirty="0"/>
              <a:t> 4 Şubat 2010'da "Ardından Bakarım" adlı bir </a:t>
            </a:r>
            <a:r>
              <a:rPr lang="tr-TR" dirty="0" err="1"/>
              <a:t>single</a:t>
            </a:r>
            <a:r>
              <a:rPr lang="tr-TR" dirty="0"/>
              <a:t> yayımladı</a:t>
            </a:r>
            <a:r>
              <a:rPr lang="tr-TR" dirty="0" smtClean="0"/>
              <a:t>.</a:t>
            </a:r>
            <a:r>
              <a:rPr lang="tr-TR" dirty="0"/>
              <a:t> 2011'de </a:t>
            </a:r>
            <a:r>
              <a:rPr lang="tr-TR" i="1" dirty="0"/>
              <a:t>Saydam Odalar</a:t>
            </a:r>
            <a:r>
              <a:rPr lang="tr-TR" dirty="0"/>
              <a:t> albümünü piyasaya sürdü</a:t>
            </a:r>
            <a:r>
              <a:rPr lang="tr-TR" dirty="0" smtClean="0"/>
              <a:t>.</a:t>
            </a:r>
            <a:r>
              <a:rPr lang="tr-TR" dirty="0"/>
              <a:t> "Kaç Kaçabilirsen" ve "Bu İşlerden Elini Çek" şarkılarında Kolera ile düet yaptı. 2012'de ise "Istakoz" ve "40" adlı şarkılarını internet üzerinden yayımladı. 2013 yılı içerisinde yeni bir albüm çıkaracağını resmi </a:t>
            </a:r>
            <a:r>
              <a:rPr lang="tr-TR" dirty="0" err="1"/>
              <a:t>Twitter</a:t>
            </a:r>
            <a:r>
              <a:rPr lang="tr-TR" dirty="0"/>
              <a:t> hesabından duyurdu. </a:t>
            </a:r>
            <a:r>
              <a:rPr lang="tr-TR" dirty="0" err="1"/>
              <a:t>Sagopa</a:t>
            </a:r>
            <a:r>
              <a:rPr lang="tr-TR" dirty="0"/>
              <a:t> </a:t>
            </a:r>
            <a:r>
              <a:rPr lang="tr-TR" dirty="0" err="1"/>
              <a:t>Kajmer</a:t>
            </a:r>
            <a:r>
              <a:rPr lang="tr-TR" dirty="0"/>
              <a:t>, kendi orkestrası olan Pesimist Orkestra ile birlikte 2013 yılının Mart, Nisan ve Mayıs aylarında bir turne düzenledi ve turne kapsamında 15 şehirde konser verdi</a:t>
            </a:r>
            <a:r>
              <a:rPr lang="tr-TR" dirty="0" smtClean="0"/>
              <a:t>.</a:t>
            </a:r>
            <a:r>
              <a:rPr lang="tr-TR" dirty="0"/>
              <a:t> 8 Temmuz 2013'te </a:t>
            </a:r>
            <a:r>
              <a:rPr lang="tr-TR" i="1" dirty="0"/>
              <a:t>Kalp Hastası</a:t>
            </a:r>
            <a:r>
              <a:rPr lang="tr-TR" dirty="0"/>
              <a:t> albümünü satışa sundu ve "İster İstemez" adlı şarkıda kendisine Kolera eşlik etti. Albüme ilk video klip "Düşünmek İçin Vaktin </a:t>
            </a:r>
            <a:r>
              <a:rPr lang="tr-TR" dirty="0" err="1"/>
              <a:t>Var"a</a:t>
            </a:r>
            <a:r>
              <a:rPr lang="tr-TR" dirty="0"/>
              <a:t> çekildi. </a:t>
            </a:r>
            <a:r>
              <a:rPr lang="tr-TR" dirty="0" err="1"/>
              <a:t>Sagopa</a:t>
            </a:r>
            <a:r>
              <a:rPr lang="tr-TR" dirty="0"/>
              <a:t> </a:t>
            </a:r>
            <a:r>
              <a:rPr lang="tr-TR" dirty="0" err="1"/>
              <a:t>Kajmer'in</a:t>
            </a:r>
            <a:r>
              <a:rPr lang="tr-TR" dirty="0"/>
              <a:t> 2005'te kaydettiği "Baytar", dinleyicilerinden gelen yoğun istek üzerine yeniden seslendirilip bu albüme konuldu. Ayrıca "Istakoz" da bu albümde yerini aldı</a:t>
            </a:r>
            <a:r>
              <a:rPr lang="tr-TR" dirty="0" smtClean="0"/>
              <a:t>.</a:t>
            </a:r>
            <a:r>
              <a:rPr lang="tr-TR" dirty="0"/>
              <a:t> Albüme ikinci video klip "Uzun Yollara </a:t>
            </a:r>
            <a:r>
              <a:rPr lang="tr-TR" dirty="0" err="1"/>
              <a:t>Devam"a</a:t>
            </a:r>
            <a:r>
              <a:rPr lang="tr-TR" dirty="0"/>
              <a:t> çekildi. Çekilen bu klip, "Düşünmek İçin Vaktin Var" adlı </a:t>
            </a:r>
            <a:r>
              <a:rPr lang="tr-TR" dirty="0" err="1"/>
              <a:t>klibin</a:t>
            </a:r>
            <a:r>
              <a:rPr lang="tr-TR" dirty="0"/>
              <a:t> devamıdır</a:t>
            </a:r>
            <a:r>
              <a:rPr lang="tr-TR" dirty="0" smtClean="0"/>
              <a:t>.</a:t>
            </a:r>
            <a:r>
              <a:rPr lang="tr-TR" dirty="0"/>
              <a:t> </a:t>
            </a:r>
            <a:r>
              <a:rPr lang="tr-TR" dirty="0" err="1"/>
              <a:t>Sagopa</a:t>
            </a:r>
            <a:r>
              <a:rPr lang="tr-TR" dirty="0"/>
              <a:t> </a:t>
            </a:r>
            <a:r>
              <a:rPr lang="tr-TR" dirty="0" err="1"/>
              <a:t>Kajmer</a:t>
            </a:r>
            <a:r>
              <a:rPr lang="tr-TR" dirty="0"/>
              <a:t>, 14 </a:t>
            </a:r>
            <a:r>
              <a:rPr lang="tr-TR" dirty="0" smtClean="0"/>
              <a:t>Mart </a:t>
            </a:r>
            <a:r>
              <a:rPr lang="tr-TR" dirty="0"/>
              <a:t>2014'te yaptığı açıklamada </a:t>
            </a:r>
            <a:r>
              <a:rPr lang="tr-TR" i="1" dirty="0" smtClean="0"/>
              <a:t>Pesimist </a:t>
            </a:r>
            <a:r>
              <a:rPr lang="tr-TR" i="1" dirty="0"/>
              <a:t>EP 6</a:t>
            </a:r>
            <a:r>
              <a:rPr lang="tr-TR" dirty="0"/>
              <a:t> isimli </a:t>
            </a:r>
            <a:r>
              <a:rPr lang="tr-TR" dirty="0" err="1"/>
              <a:t>EP'sini</a:t>
            </a:r>
            <a:r>
              <a:rPr lang="tr-TR" dirty="0"/>
              <a:t> 20 Mart'ta yayımlayacağını </a:t>
            </a:r>
            <a:r>
              <a:rPr lang="tr-TR" dirty="0" smtClean="0"/>
              <a:t>duyurdu</a:t>
            </a:r>
            <a:r>
              <a:rPr lang="tr-TR" dirty="0"/>
              <a:t> ve 20 Mart 2014'te </a:t>
            </a:r>
            <a:r>
              <a:rPr lang="tr-TR" dirty="0" err="1"/>
              <a:t>EP'yi</a:t>
            </a:r>
            <a:r>
              <a:rPr lang="tr-TR" dirty="0"/>
              <a:t> yayımladı</a:t>
            </a:r>
            <a:r>
              <a:rPr lang="tr-TR" dirty="0" smtClean="0"/>
              <a:t>.</a:t>
            </a:r>
            <a:r>
              <a:rPr lang="tr-TR" dirty="0"/>
              <a:t> Mayıs 2014'te Birol Giray (</a:t>
            </a:r>
            <a:r>
              <a:rPr lang="tr-TR" dirty="0" err="1"/>
              <a:t>BeeGee</a:t>
            </a:r>
            <a:r>
              <a:rPr lang="tr-TR" dirty="0"/>
              <a:t>) ile birlikte "Abrakadabra" adlı parçayı dinleyicileriyle paylaştı</a:t>
            </a:r>
            <a:r>
              <a:rPr lang="tr-TR" dirty="0" smtClean="0"/>
              <a:t>.</a:t>
            </a:r>
            <a:r>
              <a:rPr lang="tr-TR" dirty="0"/>
              <a:t> Aynı yılda Cem </a:t>
            </a:r>
            <a:r>
              <a:rPr lang="tr-TR" dirty="0" err="1"/>
              <a:t>Adrian'ın</a:t>
            </a:r>
            <a:r>
              <a:rPr lang="tr-TR" dirty="0"/>
              <a:t> "Artık Bitti" şarkısının </a:t>
            </a:r>
            <a:r>
              <a:rPr lang="tr-TR" dirty="0" err="1"/>
              <a:t>scratch</a:t>
            </a:r>
            <a:r>
              <a:rPr lang="tr-TR" dirty="0"/>
              <a:t> kompozisyonlarını yazıp şarkıya </a:t>
            </a:r>
            <a:r>
              <a:rPr lang="tr-TR" dirty="0" err="1"/>
              <a:t>back</a:t>
            </a:r>
            <a:r>
              <a:rPr lang="tr-TR" dirty="0"/>
              <a:t> vokalde bulundu.</a:t>
            </a:r>
          </a:p>
        </p:txBody>
      </p:sp>
    </p:spTree>
    <p:extLst>
      <p:ext uri="{BB962C8B-B14F-4D97-AF65-F5344CB8AC3E}">
        <p14:creationId xmlns:p14="http://schemas.microsoft.com/office/powerpoint/2010/main" val="779252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457731" y="671120"/>
            <a:ext cx="10515600" cy="5589734"/>
          </a:xfrm>
        </p:spPr>
        <p:txBody>
          <a:bodyPr>
            <a:normAutofit fontScale="70000" lnSpcReduction="20000"/>
          </a:bodyPr>
          <a:lstStyle/>
          <a:p>
            <a:r>
              <a:rPr lang="tr-TR" dirty="0" err="1"/>
              <a:t>Sagopa</a:t>
            </a:r>
            <a:r>
              <a:rPr lang="tr-TR" dirty="0"/>
              <a:t> </a:t>
            </a:r>
            <a:r>
              <a:rPr lang="tr-TR" dirty="0" err="1"/>
              <a:t>Kajmer</a:t>
            </a:r>
            <a:r>
              <a:rPr lang="tr-TR" dirty="0"/>
              <a:t>, 1998-2001 yılları arasında yaptığı </a:t>
            </a:r>
            <a:r>
              <a:rPr lang="tr-TR" i="1" dirty="0" err="1"/>
              <a:t>beat</a:t>
            </a:r>
            <a:r>
              <a:rPr lang="tr-TR" dirty="0"/>
              <a:t> çalışmalarını 27 Şubat 2015'te </a:t>
            </a:r>
            <a:r>
              <a:rPr lang="tr-TR" dirty="0" err="1"/>
              <a:t>YouTube</a:t>
            </a:r>
            <a:r>
              <a:rPr lang="tr-TR" dirty="0"/>
              <a:t> üzerinden yayımladığı </a:t>
            </a:r>
            <a:r>
              <a:rPr lang="tr-TR" i="1" dirty="0"/>
              <a:t>Underground </a:t>
            </a:r>
            <a:r>
              <a:rPr lang="tr-TR" i="1" dirty="0" err="1"/>
              <a:t>Years</a:t>
            </a:r>
            <a:r>
              <a:rPr lang="tr-TR" i="1" dirty="0"/>
              <a:t> Vol.1</a:t>
            </a:r>
            <a:r>
              <a:rPr lang="tr-TR" dirty="0"/>
              <a:t> adlı albümde topladı</a:t>
            </a:r>
            <a:r>
              <a:rPr lang="tr-TR" dirty="0" smtClean="0"/>
              <a:t>.</a:t>
            </a:r>
            <a:r>
              <a:rPr lang="tr-TR" dirty="0"/>
              <a:t> 12 Kasım </a:t>
            </a:r>
            <a:r>
              <a:rPr lang="tr-TR" dirty="0" smtClean="0"/>
              <a:t>2015'te</a:t>
            </a:r>
            <a:r>
              <a:rPr lang="tr-TR" dirty="0"/>
              <a:t> Birol Giray ile ikinci çalışması "</a:t>
            </a:r>
            <a:r>
              <a:rPr lang="tr-TR" dirty="0" err="1"/>
              <a:t>Naber"i</a:t>
            </a:r>
            <a:r>
              <a:rPr lang="tr-TR" dirty="0"/>
              <a:t> yayımladı ve şarkıya klip </a:t>
            </a:r>
            <a:r>
              <a:rPr lang="tr-TR" dirty="0" smtClean="0"/>
              <a:t>çekti.2016'nın </a:t>
            </a:r>
            <a:r>
              <a:rPr lang="tr-TR" dirty="0"/>
              <a:t>Mart ayında DJ Tarkan ile yaptığı "Tecrübe" adlı çalışmasını yayımladığını resmî sitesi üzerinden </a:t>
            </a:r>
            <a:r>
              <a:rPr lang="tr-TR" dirty="0" smtClean="0"/>
              <a:t>duyurdu.</a:t>
            </a:r>
            <a:r>
              <a:rPr lang="tr-TR" dirty="0"/>
              <a:t> 1 Ocak 2017'de </a:t>
            </a:r>
            <a:r>
              <a:rPr lang="tr-TR" dirty="0" err="1"/>
              <a:t>Melankolia</a:t>
            </a:r>
            <a:r>
              <a:rPr lang="tr-TR" dirty="0"/>
              <a:t> Müzik etiketiyle "366.Gün"ü </a:t>
            </a:r>
            <a:r>
              <a:rPr lang="tr-TR" dirty="0" smtClean="0"/>
              <a:t>yayımladı.</a:t>
            </a:r>
            <a:r>
              <a:rPr lang="tr-TR" baseline="30000" dirty="0"/>
              <a:t> </a:t>
            </a:r>
            <a:r>
              <a:rPr lang="tr-TR" dirty="0" smtClean="0"/>
              <a:t>2017'de </a:t>
            </a:r>
            <a:r>
              <a:rPr lang="tr-TR" dirty="0"/>
              <a:t>"Ne Kaybederdin" adlı parçayı resmî </a:t>
            </a:r>
            <a:r>
              <a:rPr lang="tr-TR" dirty="0" err="1"/>
              <a:t>YouTube</a:t>
            </a:r>
            <a:r>
              <a:rPr lang="tr-TR" dirty="0"/>
              <a:t> kanalı üzerinden </a:t>
            </a:r>
            <a:r>
              <a:rPr lang="tr-TR" dirty="0" smtClean="0"/>
              <a:t>yayımladı.</a:t>
            </a:r>
            <a:r>
              <a:rPr lang="tr-TR" dirty="0"/>
              <a:t> </a:t>
            </a:r>
            <a:r>
              <a:rPr lang="tr-TR" dirty="0" err="1"/>
              <a:t>Sagopa</a:t>
            </a:r>
            <a:r>
              <a:rPr lang="tr-TR" dirty="0"/>
              <a:t> </a:t>
            </a:r>
            <a:r>
              <a:rPr lang="tr-TR" dirty="0" err="1"/>
              <a:t>Kajmer</a:t>
            </a:r>
            <a:r>
              <a:rPr lang="tr-TR" dirty="0"/>
              <a:t>, 23 Ağustos 2017'de resmî </a:t>
            </a:r>
            <a:r>
              <a:rPr lang="tr-TR" dirty="0" err="1"/>
              <a:t>Twitter</a:t>
            </a:r>
            <a:r>
              <a:rPr lang="tr-TR" dirty="0"/>
              <a:t> hesabından yaptığı açıklamada 1 Temmuz'da </a:t>
            </a:r>
            <a:r>
              <a:rPr lang="tr-TR" i="1" dirty="0"/>
              <a:t>Ahmak Islatan</a:t>
            </a:r>
            <a:r>
              <a:rPr lang="tr-TR" dirty="0"/>
              <a:t> albümünün tüm dijital platformlarda olacağını </a:t>
            </a:r>
            <a:r>
              <a:rPr lang="tr-TR" dirty="0" smtClean="0"/>
              <a:t>duyurdu</a:t>
            </a:r>
            <a:r>
              <a:rPr lang="tr-TR" dirty="0"/>
              <a:t> ve 1 Eylül 2017'de albümü </a:t>
            </a:r>
            <a:r>
              <a:rPr lang="tr-TR" dirty="0" smtClean="0"/>
              <a:t>yayımladı.</a:t>
            </a:r>
            <a:r>
              <a:rPr lang="tr-TR" baseline="30000" dirty="0"/>
              <a:t> </a:t>
            </a:r>
            <a:r>
              <a:rPr lang="tr-TR" dirty="0" smtClean="0"/>
              <a:t>31 </a:t>
            </a:r>
            <a:r>
              <a:rPr lang="tr-TR" dirty="0"/>
              <a:t>Aralık 2017'de resmî </a:t>
            </a:r>
            <a:r>
              <a:rPr lang="tr-TR" dirty="0" err="1"/>
              <a:t>YouTube</a:t>
            </a:r>
            <a:r>
              <a:rPr lang="tr-TR" dirty="0"/>
              <a:t> kanalı üzerinden "Sorun Var" adlı şarkısını yayımladı</a:t>
            </a:r>
            <a:r>
              <a:rPr lang="tr-TR" dirty="0" smtClean="0"/>
              <a:t>.</a:t>
            </a:r>
            <a:r>
              <a:rPr lang="tr-TR" dirty="0"/>
              <a:t> 29 Mayıs 2018'de resmî </a:t>
            </a:r>
            <a:r>
              <a:rPr lang="tr-TR" dirty="0" err="1"/>
              <a:t>YouTube</a:t>
            </a:r>
            <a:r>
              <a:rPr lang="tr-TR" dirty="0"/>
              <a:t> hesabından şarkının </a:t>
            </a:r>
            <a:r>
              <a:rPr lang="tr-TR" dirty="0" err="1"/>
              <a:t>klibini</a:t>
            </a:r>
            <a:r>
              <a:rPr lang="tr-TR" dirty="0"/>
              <a:t> </a:t>
            </a:r>
            <a:r>
              <a:rPr lang="tr-TR" dirty="0" smtClean="0"/>
              <a:t>yayımladı.</a:t>
            </a:r>
            <a:r>
              <a:rPr lang="tr-TR" dirty="0"/>
              <a:t> 25 Eylül 2018'de </a:t>
            </a:r>
            <a:r>
              <a:rPr lang="tr-TR" dirty="0" err="1"/>
              <a:t>Sagopa</a:t>
            </a:r>
            <a:r>
              <a:rPr lang="tr-TR" dirty="0"/>
              <a:t> </a:t>
            </a:r>
            <a:r>
              <a:rPr lang="tr-TR" dirty="0" err="1"/>
              <a:t>Kajmer</a:t>
            </a:r>
            <a:r>
              <a:rPr lang="tr-TR" dirty="0"/>
              <a:t>, resmî </a:t>
            </a:r>
            <a:r>
              <a:rPr lang="tr-TR" dirty="0" err="1"/>
              <a:t>Instagram</a:t>
            </a:r>
            <a:r>
              <a:rPr lang="tr-TR" dirty="0"/>
              <a:t> hesabından çıkaracağı yeni şarkının 2 Ekim'de tüm dijital platformlarda olacağını, 1 gün öncesinde ise </a:t>
            </a:r>
            <a:r>
              <a:rPr lang="tr-TR" dirty="0" err="1"/>
              <a:t>YouTube'da</a:t>
            </a:r>
            <a:r>
              <a:rPr lang="tr-TR" dirty="0"/>
              <a:t> olacağını </a:t>
            </a:r>
            <a:r>
              <a:rPr lang="tr-TR" dirty="0" smtClean="0"/>
              <a:t>duyurdu.</a:t>
            </a:r>
            <a:r>
              <a:rPr lang="tr-TR" dirty="0"/>
              <a:t> 1 Ekim 2018'de "Oldu Olanlar" adlı şarkıyı resmî </a:t>
            </a:r>
            <a:r>
              <a:rPr lang="tr-TR" dirty="0" err="1"/>
              <a:t>YouTube</a:t>
            </a:r>
            <a:r>
              <a:rPr lang="tr-TR" dirty="0"/>
              <a:t> hesabından yayımladı</a:t>
            </a:r>
            <a:r>
              <a:rPr lang="tr-TR" dirty="0" smtClean="0"/>
              <a:t>.</a:t>
            </a:r>
            <a:r>
              <a:rPr lang="tr-TR" dirty="0"/>
              <a:t> </a:t>
            </a:r>
            <a:r>
              <a:rPr lang="tr-TR" dirty="0" err="1"/>
              <a:t>Sagopa</a:t>
            </a:r>
            <a:r>
              <a:rPr lang="tr-TR" dirty="0"/>
              <a:t> </a:t>
            </a:r>
            <a:r>
              <a:rPr lang="tr-TR" dirty="0" err="1"/>
              <a:t>Kajmer</a:t>
            </a:r>
            <a:r>
              <a:rPr lang="tr-TR" dirty="0"/>
              <a:t> 41. yaş gününde "Avutsun Bahaneler" adlı şarkısını yayımladı</a:t>
            </a:r>
            <a:r>
              <a:rPr lang="tr-TR" dirty="0" smtClean="0"/>
              <a:t>.</a:t>
            </a:r>
            <a:r>
              <a:rPr lang="tr-TR" baseline="30000" dirty="0" smtClean="0"/>
              <a:t> </a:t>
            </a:r>
            <a:r>
              <a:rPr lang="tr-TR" dirty="0"/>
              <a:t> 29 Kasım 2019 tarihinde ise </a:t>
            </a:r>
            <a:r>
              <a:rPr lang="tr-TR" dirty="0" err="1"/>
              <a:t>Sagopa</a:t>
            </a:r>
            <a:r>
              <a:rPr lang="tr-TR" dirty="0"/>
              <a:t> </a:t>
            </a:r>
            <a:r>
              <a:rPr lang="tr-TR" dirty="0" err="1"/>
              <a:t>Kajmer</a:t>
            </a:r>
            <a:r>
              <a:rPr lang="tr-TR" dirty="0"/>
              <a:t> </a:t>
            </a:r>
            <a:r>
              <a:rPr lang="tr-TR" i="1" dirty="0" err="1"/>
              <a:t>Sarkastik</a:t>
            </a:r>
            <a:r>
              <a:rPr lang="tr-TR" i="1" dirty="0"/>
              <a:t> EP</a:t>
            </a:r>
            <a:r>
              <a:rPr lang="tr-TR" dirty="0"/>
              <a:t> albümünü çıkardı. Albümde öne çıkan şarkısı ise "Toz Taneleri" </a:t>
            </a:r>
            <a:r>
              <a:rPr lang="tr-TR" dirty="0" smtClean="0"/>
              <a:t>oldu. 12 </a:t>
            </a:r>
            <a:r>
              <a:rPr lang="tr-TR" dirty="0"/>
              <a:t>Haziran 2020’de Patron ile "Siyah" adında bir şarkı çıkardı. Şarkının müzik videosu </a:t>
            </a:r>
            <a:r>
              <a:rPr lang="tr-TR" dirty="0" err="1"/>
              <a:t>Patron’un</a:t>
            </a:r>
            <a:r>
              <a:rPr lang="tr-TR" dirty="0"/>
              <a:t> resmî </a:t>
            </a:r>
            <a:r>
              <a:rPr lang="tr-TR" dirty="0" err="1"/>
              <a:t>YouTube</a:t>
            </a:r>
            <a:r>
              <a:rPr lang="tr-TR" dirty="0"/>
              <a:t> hesabından paylaşıldı. 17 Temmuz 2020'de, Faruk Sabancı ile birlikte yaptığı "Bu Sen Değilsin" isimli parçasını </a:t>
            </a:r>
            <a:r>
              <a:rPr lang="tr-TR" dirty="0" err="1"/>
              <a:t>YouTube</a:t>
            </a:r>
            <a:r>
              <a:rPr lang="tr-TR" dirty="0"/>
              <a:t> kanalından yayımladı</a:t>
            </a:r>
            <a:r>
              <a:rPr lang="tr-TR" dirty="0" smtClean="0"/>
              <a:t>.</a:t>
            </a:r>
            <a:r>
              <a:rPr lang="tr-TR" dirty="0"/>
              <a:t> </a:t>
            </a:r>
            <a:r>
              <a:rPr lang="tr-TR" i="1" dirty="0"/>
              <a:t>Yunus EP</a:t>
            </a:r>
            <a:r>
              <a:rPr lang="tr-TR" dirty="0"/>
              <a:t> albümünün 17 Ağustos'ta yayımlanacağını duyuran </a:t>
            </a:r>
            <a:r>
              <a:rPr lang="tr-TR" dirty="0" err="1"/>
              <a:t>Sagopa</a:t>
            </a:r>
            <a:r>
              <a:rPr lang="tr-TR" dirty="0"/>
              <a:t> </a:t>
            </a:r>
            <a:r>
              <a:rPr lang="tr-TR" dirty="0" err="1"/>
              <a:t>Kajmer</a:t>
            </a:r>
            <a:r>
              <a:rPr lang="tr-TR" dirty="0"/>
              <a:t> 17 </a:t>
            </a:r>
            <a:r>
              <a:rPr lang="tr-TR" dirty="0" err="1"/>
              <a:t>Ağusots</a:t>
            </a:r>
            <a:r>
              <a:rPr lang="tr-TR" dirty="0"/>
              <a:t> 2021'de albümü </a:t>
            </a:r>
            <a:r>
              <a:rPr lang="tr-TR" dirty="0" err="1"/>
              <a:t>Melankolia</a:t>
            </a:r>
            <a:r>
              <a:rPr lang="tr-TR" dirty="0"/>
              <a:t> Müzik etiketiyle </a:t>
            </a:r>
            <a:r>
              <a:rPr lang="tr-TR" dirty="0" smtClean="0"/>
              <a:t>yayımladı.</a:t>
            </a:r>
          </a:p>
          <a:p>
            <a:r>
              <a:rPr lang="tr-TR" dirty="0" smtClean="0"/>
              <a:t>19 </a:t>
            </a:r>
            <a:r>
              <a:rPr lang="tr-TR" dirty="0"/>
              <a:t>Şubat 2021'de resmî </a:t>
            </a:r>
            <a:r>
              <a:rPr lang="tr-TR" dirty="0" err="1"/>
              <a:t>Twitter</a:t>
            </a:r>
            <a:r>
              <a:rPr lang="tr-TR" dirty="0"/>
              <a:t> hesabından </a:t>
            </a:r>
            <a:r>
              <a:rPr lang="tr-TR" i="1" dirty="0"/>
              <a:t>Tek</a:t>
            </a:r>
            <a:r>
              <a:rPr lang="tr-TR" dirty="0"/>
              <a:t> adlı albümünün yayımlandığını duyuran </a:t>
            </a:r>
            <a:r>
              <a:rPr lang="tr-TR" dirty="0" err="1"/>
              <a:t>Sagopa</a:t>
            </a:r>
            <a:r>
              <a:rPr lang="tr-TR" dirty="0"/>
              <a:t> </a:t>
            </a:r>
            <a:r>
              <a:rPr lang="tr-TR" dirty="0" err="1"/>
              <a:t>Kajmer</a:t>
            </a:r>
            <a:r>
              <a:rPr lang="tr-TR" dirty="0"/>
              <a:t>, 2005-2011 arası tarihlerde Kolera ile düet yaptığı kısımları şarkılardan çıkarıp bu albümde yeniden </a:t>
            </a:r>
            <a:r>
              <a:rPr lang="tr-TR" dirty="0" smtClean="0"/>
              <a:t>topladı.</a:t>
            </a:r>
            <a:r>
              <a:rPr lang="tr-TR" dirty="0"/>
              <a:t> 7 Mayıs'ta resmî </a:t>
            </a:r>
            <a:r>
              <a:rPr lang="tr-TR" dirty="0" err="1"/>
              <a:t>Twitter</a:t>
            </a:r>
            <a:r>
              <a:rPr lang="tr-TR" dirty="0"/>
              <a:t> hesabından "</a:t>
            </a:r>
            <a:r>
              <a:rPr lang="tr-TR" dirty="0" err="1"/>
              <a:t>Saldırground</a:t>
            </a:r>
            <a:r>
              <a:rPr lang="tr-TR" dirty="0"/>
              <a:t>" adlı şarkısının yayında olduğunu duyurdu</a:t>
            </a:r>
            <a:r>
              <a:rPr lang="tr-TR" dirty="0" smtClean="0"/>
              <a:t>.</a:t>
            </a:r>
            <a:r>
              <a:rPr lang="tr-TR" dirty="0"/>
              <a:t> 1 Temmuz 2021'de 2018'de kaydettiği ancak yayımlamadığı "</a:t>
            </a:r>
            <a:r>
              <a:rPr lang="tr-TR" dirty="0" err="1"/>
              <a:t>Kim"i</a:t>
            </a:r>
            <a:r>
              <a:rPr lang="tr-TR" dirty="0"/>
              <a:t> yayımladı</a:t>
            </a:r>
          </a:p>
          <a:p>
            <a:endParaRPr lang="tr-TR" dirty="0"/>
          </a:p>
        </p:txBody>
      </p:sp>
    </p:spTree>
    <p:extLst>
      <p:ext uri="{BB962C8B-B14F-4D97-AF65-F5344CB8AC3E}">
        <p14:creationId xmlns:p14="http://schemas.microsoft.com/office/powerpoint/2010/main" val="3660287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etin kutusu 4"/>
          <p:cNvSpPr txBox="1"/>
          <p:nvPr/>
        </p:nvSpPr>
        <p:spPr>
          <a:xfrm>
            <a:off x="637563" y="6023295"/>
            <a:ext cx="9680895" cy="646331"/>
          </a:xfrm>
          <a:prstGeom prst="rect">
            <a:avLst/>
          </a:prstGeom>
          <a:noFill/>
        </p:spPr>
        <p:txBody>
          <a:bodyPr wrap="square" rtlCol="0">
            <a:spAutoFit/>
          </a:bodyPr>
          <a:lstStyle/>
          <a:p>
            <a:r>
              <a:rPr lang="tr-TR" dirty="0" smtClean="0"/>
              <a:t>                                                                     </a:t>
            </a:r>
            <a:r>
              <a:rPr lang="tr-TR" sz="3600" dirty="0" smtClean="0"/>
              <a:t>2022 Kocaeli konseri</a:t>
            </a:r>
            <a:endParaRPr lang="tr-TR" sz="3600" dirty="0"/>
          </a:p>
        </p:txBody>
      </p:sp>
      <p:pic>
        <p:nvPicPr>
          <p:cNvPr id="6" name="Sagopa Kajmer- İstisnalar Kaideyi Bozmaz Konser _ Hayal Kahvesi Kocaeli (Havlu Yağmuru)">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79159" y="947956"/>
            <a:ext cx="8134350" cy="4565708"/>
          </a:xfrm>
          <a:prstGeom prst="rect">
            <a:avLst/>
          </a:prstGeom>
        </p:spPr>
      </p:pic>
    </p:spTree>
    <p:extLst>
      <p:ext uri="{BB962C8B-B14F-4D97-AF65-F5344CB8AC3E}">
        <p14:creationId xmlns:p14="http://schemas.microsoft.com/office/powerpoint/2010/main" val="264579464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a:t>Sanatı</a:t>
            </a:r>
            <a:br>
              <a:rPr lang="tr-TR" dirty="0"/>
            </a:br>
            <a:endParaRPr lang="tr-TR" dirty="0"/>
          </a:p>
        </p:txBody>
      </p:sp>
      <p:sp>
        <p:nvSpPr>
          <p:cNvPr id="3" name="İçerik Yer Tutucusu 2"/>
          <p:cNvSpPr>
            <a:spLocks noGrp="1"/>
          </p:cNvSpPr>
          <p:nvPr>
            <p:ph idx="1"/>
          </p:nvPr>
        </p:nvSpPr>
        <p:spPr>
          <a:xfrm>
            <a:off x="779477" y="1137728"/>
            <a:ext cx="10515600" cy="4351338"/>
          </a:xfrm>
        </p:spPr>
        <p:txBody>
          <a:bodyPr>
            <a:normAutofit fontScale="85000" lnSpcReduction="20000"/>
          </a:bodyPr>
          <a:lstStyle/>
          <a:p>
            <a:r>
              <a:rPr lang="tr-TR" b="1" dirty="0"/>
              <a:t>Müzikal </a:t>
            </a:r>
            <a:r>
              <a:rPr lang="tr-TR" b="1" dirty="0" smtClean="0"/>
              <a:t>tarzı</a:t>
            </a:r>
            <a:endParaRPr lang="tr-TR" b="1" dirty="0"/>
          </a:p>
          <a:p>
            <a:r>
              <a:rPr lang="tr-TR" dirty="0" err="1"/>
              <a:t>Sagopa</a:t>
            </a:r>
            <a:r>
              <a:rPr lang="tr-TR" dirty="0"/>
              <a:t> </a:t>
            </a:r>
            <a:r>
              <a:rPr lang="tr-TR" dirty="0" err="1"/>
              <a:t>Kajmer</a:t>
            </a:r>
            <a:r>
              <a:rPr lang="tr-TR" dirty="0"/>
              <a:t>, bir </a:t>
            </a:r>
            <a:r>
              <a:rPr lang="tr-TR" i="1" dirty="0"/>
              <a:t>rap</a:t>
            </a:r>
            <a:r>
              <a:rPr lang="tr-TR" dirty="0"/>
              <a:t> müzik sanatçısıdır. </a:t>
            </a:r>
            <a:r>
              <a:rPr lang="tr-TR" i="1" dirty="0"/>
              <a:t>Rap</a:t>
            </a:r>
            <a:r>
              <a:rPr lang="tr-TR" dirty="0"/>
              <a:t> kariyerine Silahsız Kuvvet olarak başladığı sırada şarkılarında Anadolu ezgileri ve türküleri kullandı</a:t>
            </a:r>
            <a:r>
              <a:rPr lang="tr-TR" dirty="0" smtClean="0"/>
              <a:t>.</a:t>
            </a:r>
            <a:r>
              <a:rPr lang="tr-TR" dirty="0"/>
              <a:t> İlk iki albümde sokak/</a:t>
            </a:r>
            <a:r>
              <a:rPr lang="tr-TR" i="1" dirty="0" err="1"/>
              <a:t>battle</a:t>
            </a:r>
            <a:r>
              <a:rPr lang="tr-TR" dirty="0"/>
              <a:t> tarzına ağırlık veren </a:t>
            </a:r>
            <a:r>
              <a:rPr lang="tr-TR" dirty="0" err="1"/>
              <a:t>Sagopa</a:t>
            </a:r>
            <a:r>
              <a:rPr lang="tr-TR" dirty="0"/>
              <a:t> </a:t>
            </a:r>
            <a:r>
              <a:rPr lang="tr-TR" dirty="0" err="1"/>
              <a:t>Kajmer</a:t>
            </a:r>
            <a:r>
              <a:rPr lang="tr-TR" dirty="0"/>
              <a:t> 3. albümüyle birlikte karamsar bir havada hayatı ele aldı, savaş ve insanlık üzerine şarkılar yaptı</a:t>
            </a:r>
            <a:r>
              <a:rPr lang="tr-TR" dirty="0" smtClean="0"/>
              <a:t>.</a:t>
            </a:r>
            <a:r>
              <a:rPr lang="tr-TR" baseline="30000" dirty="0" smtClean="0"/>
              <a:t> </a:t>
            </a:r>
            <a:r>
              <a:rPr lang="tr-TR" dirty="0"/>
              <a:t> Başta küfürlü şarkılar söyleyen sanatçı daha sonra bundan vazgeçti</a:t>
            </a:r>
            <a:r>
              <a:rPr lang="tr-TR" dirty="0" smtClean="0"/>
              <a:t>.</a:t>
            </a:r>
            <a:r>
              <a:rPr lang="tr-TR" dirty="0"/>
              <a:t> Ayrıca ünlü olmamak için şarkılarını değişik bir ses tonuyla söyledi</a:t>
            </a:r>
            <a:r>
              <a:rPr lang="tr-TR" dirty="0" smtClean="0"/>
              <a:t>.</a:t>
            </a:r>
            <a:r>
              <a:rPr lang="tr-TR" dirty="0"/>
              <a:t> Vokalinin arabesk olduğu </a:t>
            </a:r>
            <a:r>
              <a:rPr lang="tr-TR" dirty="0" smtClean="0"/>
              <a:t>düşünülmektedir</a:t>
            </a:r>
            <a:r>
              <a:rPr lang="tr-TR" baseline="30000" dirty="0" smtClean="0"/>
              <a:t>..</a:t>
            </a:r>
            <a:endParaRPr lang="tr-TR" dirty="0"/>
          </a:p>
          <a:p>
            <a:r>
              <a:rPr lang="tr-TR" b="1" dirty="0" smtClean="0"/>
              <a:t>Etkilendikleri</a:t>
            </a:r>
            <a:endParaRPr lang="tr-TR" dirty="0"/>
          </a:p>
          <a:p>
            <a:r>
              <a:rPr lang="tr-TR" dirty="0" smtClean="0"/>
              <a:t>Sanatçının </a:t>
            </a:r>
            <a:r>
              <a:rPr lang="tr-TR" dirty="0"/>
              <a:t>rap müziğine yönelmesinde Run-</a:t>
            </a:r>
            <a:r>
              <a:rPr lang="tr-TR" dirty="0" err="1"/>
              <a:t>DMC'nin</a:t>
            </a:r>
            <a:r>
              <a:rPr lang="tr-TR" dirty="0"/>
              <a:t> müzikleri etkili olmuştur</a:t>
            </a:r>
            <a:r>
              <a:rPr lang="tr-TR" dirty="0" smtClean="0"/>
              <a:t>.</a:t>
            </a:r>
            <a:r>
              <a:rPr lang="tr-TR" dirty="0"/>
              <a:t> </a:t>
            </a:r>
            <a:r>
              <a:rPr lang="tr-TR" i="1" dirty="0"/>
              <a:t>Pembe </a:t>
            </a:r>
            <a:r>
              <a:rPr lang="tr-TR" i="1" dirty="0" err="1"/>
              <a:t>Gazete</a:t>
            </a:r>
            <a:r>
              <a:rPr lang="tr-TR" dirty="0" err="1"/>
              <a:t>'ye</a:t>
            </a:r>
            <a:r>
              <a:rPr lang="tr-TR" dirty="0"/>
              <a:t> verdiği röportajda "Küçükken kendimi Run-</a:t>
            </a:r>
            <a:r>
              <a:rPr lang="tr-TR" dirty="0" err="1"/>
              <a:t>DMC'den</a:t>
            </a:r>
            <a:r>
              <a:rPr lang="tr-TR" dirty="0"/>
              <a:t> Jam Master </a:t>
            </a:r>
            <a:r>
              <a:rPr lang="tr-TR" dirty="0" err="1"/>
              <a:t>Jay</a:t>
            </a:r>
            <a:r>
              <a:rPr lang="tr-TR" dirty="0"/>
              <a:t> sanıyordum. LL </a:t>
            </a:r>
            <a:r>
              <a:rPr lang="tr-TR" dirty="0" err="1"/>
              <a:t>Cool</a:t>
            </a:r>
            <a:r>
              <a:rPr lang="tr-TR" dirty="0"/>
              <a:t> J ve </a:t>
            </a:r>
            <a:r>
              <a:rPr lang="tr-TR" dirty="0" err="1"/>
              <a:t>Fat</a:t>
            </a:r>
            <a:r>
              <a:rPr lang="tr-TR" dirty="0"/>
              <a:t> </a:t>
            </a:r>
            <a:r>
              <a:rPr lang="tr-TR" dirty="0" err="1"/>
              <a:t>Boys</a:t>
            </a:r>
            <a:r>
              <a:rPr lang="tr-TR" dirty="0"/>
              <a:t> da çok önemli isimlerdir. Onlarla </a:t>
            </a:r>
            <a:r>
              <a:rPr lang="tr-TR" dirty="0" err="1"/>
              <a:t>rapi</a:t>
            </a:r>
            <a:r>
              <a:rPr lang="tr-TR" dirty="0"/>
              <a:t> bugüne taşıdım. Etkiyi onlardan aldım." şeklinde konuştu</a:t>
            </a:r>
            <a:r>
              <a:rPr lang="tr-TR" dirty="0" smtClean="0"/>
              <a:t>.</a:t>
            </a:r>
            <a:r>
              <a:rPr lang="tr-TR" dirty="0"/>
              <a:t> Sanatçı, kendi yazdığı sözlerde Ömer </a:t>
            </a:r>
            <a:r>
              <a:rPr lang="tr-TR" dirty="0" err="1"/>
              <a:t>Hayyam</a:t>
            </a:r>
            <a:r>
              <a:rPr lang="tr-TR" dirty="0"/>
              <a:t>, </a:t>
            </a:r>
            <a:r>
              <a:rPr lang="tr-TR" dirty="0" err="1"/>
              <a:t>Firdevsî</a:t>
            </a:r>
            <a:r>
              <a:rPr lang="tr-TR" dirty="0"/>
              <a:t> ve Mevlânâ </a:t>
            </a:r>
            <a:r>
              <a:rPr lang="tr-TR" dirty="0" err="1"/>
              <a:t>Celâleddîn</a:t>
            </a:r>
            <a:r>
              <a:rPr lang="tr-TR" dirty="0"/>
              <a:t>-i Rûmî'nin eserlerinden etkilendiğini söyledi</a:t>
            </a:r>
            <a:r>
              <a:rPr lang="tr-TR" dirty="0" smtClean="0"/>
              <a:t>.</a:t>
            </a:r>
            <a:endParaRPr lang="tr-TR" dirty="0"/>
          </a:p>
          <a:p>
            <a:pPr marL="0" indent="0">
              <a:buNone/>
            </a:pPr>
            <a:endParaRPr lang="tr-TR" dirty="0"/>
          </a:p>
        </p:txBody>
      </p:sp>
    </p:spTree>
    <p:extLst>
      <p:ext uri="{BB962C8B-B14F-4D97-AF65-F5344CB8AC3E}">
        <p14:creationId xmlns:p14="http://schemas.microsoft.com/office/powerpoint/2010/main" val="12398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a:t>Sagopa</a:t>
            </a:r>
            <a:r>
              <a:rPr lang="tr-TR" dirty="0"/>
              <a:t> </a:t>
            </a:r>
            <a:r>
              <a:rPr lang="tr-TR" dirty="0" err="1"/>
              <a:t>Kajmer'in</a:t>
            </a:r>
            <a:r>
              <a:rPr lang="tr-TR" dirty="0"/>
              <a:t> anlamı</a:t>
            </a:r>
            <a:br>
              <a:rPr lang="tr-TR" dirty="0"/>
            </a:br>
            <a:endParaRPr lang="tr-TR" dirty="0"/>
          </a:p>
        </p:txBody>
      </p:sp>
      <p:sp>
        <p:nvSpPr>
          <p:cNvPr id="3" name="İçerik Yer Tutucusu 2"/>
          <p:cNvSpPr>
            <a:spLocks noGrp="1"/>
          </p:cNvSpPr>
          <p:nvPr>
            <p:ph idx="1"/>
          </p:nvPr>
        </p:nvSpPr>
        <p:spPr/>
        <p:txBody>
          <a:bodyPr>
            <a:normAutofit fontScale="85000" lnSpcReduction="20000"/>
          </a:bodyPr>
          <a:lstStyle/>
          <a:p>
            <a:r>
              <a:rPr lang="tr-TR" dirty="0"/>
              <a:t>Yunus Özyavuz kendi tabiriyle </a:t>
            </a:r>
            <a:r>
              <a:rPr lang="tr-TR" dirty="0" err="1"/>
              <a:t>Sagopa</a:t>
            </a:r>
            <a:r>
              <a:rPr lang="tr-TR" dirty="0"/>
              <a:t> </a:t>
            </a:r>
            <a:r>
              <a:rPr lang="tr-TR" dirty="0" err="1"/>
              <a:t>Kajmer'in</a:t>
            </a:r>
            <a:r>
              <a:rPr lang="tr-TR" dirty="0"/>
              <a:t> kaynağını şu sözlerle açıklıyor: </a:t>
            </a:r>
            <a:r>
              <a:rPr lang="tr-TR" i="1" dirty="0"/>
              <a:t>Mısır'da eski bir piramit... araştıran da </a:t>
            </a:r>
            <a:r>
              <a:rPr lang="tr-TR" i="1" dirty="0" err="1"/>
              <a:t>Kajmeri</a:t>
            </a:r>
            <a:r>
              <a:rPr lang="tr-TR" i="1" dirty="0"/>
              <a:t>. İşte, orada araştırmasını yaparken kendi mahlası </a:t>
            </a:r>
            <a:r>
              <a:rPr lang="tr-TR" i="1" dirty="0" err="1"/>
              <a:t>Sagopa'nın</a:t>
            </a:r>
            <a:r>
              <a:rPr lang="tr-TR" i="1" dirty="0"/>
              <a:t> </a:t>
            </a:r>
            <a:r>
              <a:rPr lang="tr-TR" i="1" dirty="0" err="1"/>
              <a:t>Kajmer'i</a:t>
            </a:r>
            <a:r>
              <a:rPr lang="tr-TR" i="1" dirty="0"/>
              <a:t>... sırrını çözen insan</a:t>
            </a:r>
            <a:r>
              <a:rPr lang="tr-TR" i="1" dirty="0" smtClean="0"/>
              <a:t>.</a:t>
            </a:r>
            <a:endParaRPr lang="tr-TR" dirty="0"/>
          </a:p>
          <a:p>
            <a:r>
              <a:rPr lang="tr-TR" dirty="0"/>
              <a:t>Beyazıt Öztürk ve Meral Okay'ın sunduğu </a:t>
            </a:r>
            <a:r>
              <a:rPr lang="tr-TR" i="1" dirty="0"/>
              <a:t>Nasıl Yani</a:t>
            </a:r>
            <a:r>
              <a:rPr lang="tr-TR" dirty="0"/>
              <a:t> programında bu durumu şöyle açıkladı: </a:t>
            </a:r>
            <a:r>
              <a:rPr lang="tr-TR" i="1" dirty="0"/>
              <a:t>Mısır'da piramitlerde araştırma yapan bir bilim adamı... içerideki tüm koordinasyonları hiyeroglif olarak yazıyor ve daha sonra da orada hayatını kaybediyor akımlardan dolayı. Onun sonrasında gelen bilim adamları, ilimle ilgilenen kişiler papirüslerden okudukları kadarıyla bu keşifleri yapan insanın, </a:t>
            </a:r>
            <a:r>
              <a:rPr lang="tr-TR" i="1" dirty="0" err="1"/>
              <a:t>Sagopa</a:t>
            </a:r>
            <a:r>
              <a:rPr lang="tr-TR" i="1" dirty="0"/>
              <a:t> piramidinin keşfini yapan insanın </a:t>
            </a:r>
            <a:r>
              <a:rPr lang="tr-TR" i="1" dirty="0" err="1"/>
              <a:t>Kajmeri</a:t>
            </a:r>
            <a:r>
              <a:rPr lang="tr-TR" i="1" dirty="0"/>
              <a:t> isminde birisi olduğunu ortaya çıkarıyorlar. Ben de bunu makalede okumuştum üniversite yıllarımda</a:t>
            </a:r>
            <a:r>
              <a:rPr lang="tr-TR" i="1" dirty="0" smtClean="0"/>
              <a:t>.</a:t>
            </a:r>
            <a:endParaRPr lang="tr-TR" dirty="0"/>
          </a:p>
          <a:p>
            <a:r>
              <a:rPr lang="tr-TR" dirty="0"/>
              <a:t>17 Kasım 2015'te Mesut Yar'ın sunduğu </a:t>
            </a:r>
            <a:r>
              <a:rPr lang="tr-TR" i="1" dirty="0"/>
              <a:t>Burada Laf Çok</a:t>
            </a:r>
            <a:r>
              <a:rPr lang="tr-TR" dirty="0"/>
              <a:t> programında ise Mesut Yar'ın "Bu ne anlama geliyor?" sorusunu şu şekilde yanıtladı: </a:t>
            </a:r>
            <a:r>
              <a:rPr lang="tr-TR" i="1" dirty="0"/>
              <a:t>Gizem... Bir de </a:t>
            </a:r>
            <a:r>
              <a:rPr lang="tr-TR" i="1" dirty="0" err="1"/>
              <a:t>Sago</a:t>
            </a:r>
            <a:r>
              <a:rPr lang="tr-TR" i="1" dirty="0"/>
              <a:t> diye bir ağaç var Tayland'da. Güzel bir palmiye türü. </a:t>
            </a:r>
            <a:r>
              <a:rPr lang="tr-TR" i="1" dirty="0" err="1"/>
              <a:t>Kajmer</a:t>
            </a:r>
            <a:r>
              <a:rPr lang="tr-TR" i="1" dirty="0"/>
              <a:t> çocuk demek. Belalı çocuk... Bu biraz da doğu kökenli </a:t>
            </a:r>
            <a:r>
              <a:rPr lang="tr-TR" i="1" dirty="0" err="1"/>
              <a:t>Avesta</a:t>
            </a:r>
            <a:r>
              <a:rPr lang="tr-TR" i="1" dirty="0"/>
              <a:t>... </a:t>
            </a:r>
            <a:r>
              <a:rPr lang="tr-TR" i="1" dirty="0" err="1"/>
              <a:t>Zend</a:t>
            </a:r>
            <a:r>
              <a:rPr lang="tr-TR" i="1" dirty="0"/>
              <a:t> </a:t>
            </a:r>
            <a:r>
              <a:rPr lang="tr-TR" i="1" dirty="0" err="1"/>
              <a:t>Avesta</a:t>
            </a:r>
            <a:r>
              <a:rPr lang="tr-TR" i="1" dirty="0"/>
              <a:t>, onların kitapları, </a:t>
            </a:r>
            <a:r>
              <a:rPr lang="tr-TR" i="1" dirty="0" err="1"/>
              <a:t>Ahura</a:t>
            </a:r>
            <a:r>
              <a:rPr lang="tr-TR" i="1" dirty="0"/>
              <a:t> Mazda'dan geliyor</a:t>
            </a:r>
            <a:r>
              <a:rPr lang="tr-TR" i="1" dirty="0" smtClean="0"/>
              <a:t>.</a:t>
            </a:r>
            <a:endParaRPr lang="tr-TR" dirty="0"/>
          </a:p>
          <a:p>
            <a:endParaRPr lang="tr-TR" dirty="0"/>
          </a:p>
        </p:txBody>
      </p:sp>
    </p:spTree>
    <p:extLst>
      <p:ext uri="{BB962C8B-B14F-4D97-AF65-F5344CB8AC3E}">
        <p14:creationId xmlns:p14="http://schemas.microsoft.com/office/powerpoint/2010/main" val="3888138729"/>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TotalTime>
  <Words>151</Words>
  <Application>Microsoft Office PowerPoint</Application>
  <PresentationFormat>Geniş ekran</PresentationFormat>
  <Paragraphs>37</Paragraphs>
  <Slides>15</Slides>
  <Notes>0</Notes>
  <HiddenSlides>0</HiddenSlides>
  <MMClips>6</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15</vt:i4>
      </vt:variant>
    </vt:vector>
  </HeadingPairs>
  <TitlesOfParts>
    <vt:vector size="19" baseType="lpstr">
      <vt:lpstr>Arial</vt:lpstr>
      <vt:lpstr>Calibri</vt:lpstr>
      <vt:lpstr>Calibri Light</vt:lpstr>
      <vt:lpstr>Office Teması</vt:lpstr>
      <vt:lpstr>PowerPoint Sunusu</vt:lpstr>
      <vt:lpstr>Sagopa kimdir?</vt:lpstr>
      <vt:lpstr>Kariyeri </vt:lpstr>
      <vt:lpstr>2003-2009: Bir Pesimistin Gözyaşları, Romantizma, İkimizi Anlatan Bir Şey ve Kötü İnsanları Tanıma Senesi </vt:lpstr>
      <vt:lpstr>2010-günümüz: Bendeki Sen, Saydam Odalar ve Kalp Hastası </vt:lpstr>
      <vt:lpstr>PowerPoint Sunusu</vt:lpstr>
      <vt:lpstr>PowerPoint Sunusu</vt:lpstr>
      <vt:lpstr>Sanatı </vt:lpstr>
      <vt:lpstr>Sagopa Kajmer'in anlamı </vt:lpstr>
      <vt:lpstr>Ödülleri ve adaylıkları  </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monster</dc:creator>
  <cp:lastModifiedBy>monster</cp:lastModifiedBy>
  <cp:revision>7</cp:revision>
  <dcterms:created xsi:type="dcterms:W3CDTF">2022-05-16T16:10:42Z</dcterms:created>
  <dcterms:modified xsi:type="dcterms:W3CDTF">2022-05-16T17:01:11Z</dcterms:modified>
</cp:coreProperties>
</file>

<file path=docProps/thumbnail.jpeg>
</file>